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75" r:id="rId4"/>
    <p:sldId id="276" r:id="rId5"/>
    <p:sldId id="277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drea\Documents\BESS%20Departmental%20Resources\cc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Temperature Graph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16191675433283"/>
          <c:y val="0.15412866748654386"/>
          <c:w val="0.64943973349485162"/>
          <c:h val="0.66482087812045809"/>
        </c:manualLayout>
      </c:layout>
      <c:lineChart>
        <c:grouping val="standard"/>
        <c:varyColors val="0"/>
        <c:ser>
          <c:idx val="0"/>
          <c:order val="0"/>
          <c:tx>
            <c:v>North Bare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'Sheet1 (2)'!$E$16:$E$22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63-4AAD-9DB5-00E9320E3898}"/>
            </c:ext>
          </c:extLst>
        </c:ser>
        <c:ser>
          <c:idx val="1"/>
          <c:order val="1"/>
          <c:tx>
            <c:v>North Mulch</c:v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'Sheet1 (2)'!$H$16:$H$22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63-4AAD-9DB5-00E9320E3898}"/>
            </c:ext>
          </c:extLst>
        </c:ser>
        <c:ser>
          <c:idx val="2"/>
          <c:order val="2"/>
          <c:tx>
            <c:v>South Bare</c:v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'Sheet1 (2)'!$K$16:$K$23</c:f>
              <c:numCache>
                <c:formatCode>General</c:formatCode>
                <c:ptCount val="8"/>
                <c:pt idx="0">
                  <c:v>9</c:v>
                </c:pt>
                <c:pt idx="1">
                  <c:v>8</c:v>
                </c:pt>
                <c:pt idx="2">
                  <c:v>12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63-4AAD-9DB5-00E9320E3898}"/>
            </c:ext>
          </c:extLst>
        </c:ser>
        <c:ser>
          <c:idx val="3"/>
          <c:order val="3"/>
          <c:tx>
            <c:v>South Mulch</c:v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'Sheet1 (2)'!$N$16:$N$23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63-4AAD-9DB5-00E9320E389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39470584"/>
        <c:axId val="439473328"/>
      </c:lineChart>
      <c:catAx>
        <c:axId val="439470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 of Experiment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473328"/>
        <c:crosses val="autoZero"/>
        <c:auto val="1"/>
        <c:lblAlgn val="ctr"/>
        <c:lblOffset val="100"/>
        <c:noMultiLvlLbl val="0"/>
      </c:catAx>
      <c:valAx>
        <c:axId val="4394733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 Variation (degrees F)</a:t>
                </a:r>
              </a:p>
            </c:rich>
          </c:tx>
          <c:layout>
            <c:manualLayout>
              <c:xMode val="edge"/>
              <c:yMode val="edge"/>
              <c:x val="2.6153341409246921E-2"/>
              <c:y val="0.142742489338934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39470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1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8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5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9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7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8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DC23-946F-A148-8503-19EF479D6BE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1066-6C35-9845-B3F0-3A713EECD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5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7468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CBC028-BB7E-2548-95EE-6536FCCC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96912"/>
            <a:ext cx="7772400" cy="18135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88900">
                    <a:schemeClr val="tx1"/>
                  </a:glow>
                </a:effectLst>
              </a:rPr>
              <a:t>The Power of Plants!</a:t>
            </a:r>
            <a:endParaRPr lang="en-US" b="1" dirty="0">
              <a:solidFill>
                <a:schemeClr val="bg1"/>
              </a:solidFill>
              <a:effectLst>
                <a:glow rad="88900">
                  <a:schemeClr val="tx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58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D2A2-882A-874B-9C64-649A5014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5693-D697-AB4D-9424-505CB623D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26194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Set up an experiment with two variables.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Make observations and record time variable data.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Create a graph from recorded data.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Interpret data and draw conclusions from an experiment.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954CC-7523-D34A-9233-7A2ED40634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980560"/>
            <a:ext cx="9144000" cy="18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2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all these things have in common?	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71234" y="1910750"/>
            <a:ext cx="2320208" cy="2823548"/>
            <a:chOff x="371234" y="1910750"/>
            <a:chExt cx="2320208" cy="2823548"/>
          </a:xfrm>
        </p:grpSpPr>
        <p:pic>
          <p:nvPicPr>
            <p:cNvPr id="5124" name="Picture 4" descr="Foam Insulatio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34" y="1910750"/>
              <a:ext cx="2238555" cy="2238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71234" y="4364966"/>
              <a:ext cx="2320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Your Home’s Insulation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24654" y="2544133"/>
            <a:ext cx="2807450" cy="2926286"/>
            <a:chOff x="2924654" y="2544133"/>
            <a:chExt cx="2807450" cy="2926286"/>
          </a:xfrm>
        </p:grpSpPr>
        <p:pic>
          <p:nvPicPr>
            <p:cNvPr id="5126" name="Picture 6" descr="Image result for patagonia down jacke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654" y="2544133"/>
              <a:ext cx="2428875" cy="2428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411896" y="5101087"/>
              <a:ext cx="2320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Down Jacket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36865" y="3140045"/>
            <a:ext cx="2840786" cy="2825736"/>
            <a:chOff x="5736865" y="3140045"/>
            <a:chExt cx="2840786" cy="2825736"/>
          </a:xfrm>
        </p:grpSpPr>
        <p:pic>
          <p:nvPicPr>
            <p:cNvPr id="5128" name="Picture 8" descr="Image result for cooling towe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6865" y="3140045"/>
              <a:ext cx="2457450" cy="2457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257443" y="5596449"/>
              <a:ext cx="2320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Cooling Towel 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90510" y="5891842"/>
            <a:ext cx="496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Regulates Temperature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5116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8906" y="500332"/>
            <a:ext cx="6573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Analogy:  Down Jacket is to Your Body as  ______ is to Earth?   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586894" y="2511067"/>
            <a:ext cx="7765795" cy="3835207"/>
            <a:chOff x="586894" y="2511067"/>
            <a:chExt cx="7765795" cy="3835207"/>
          </a:xfrm>
        </p:grpSpPr>
        <p:pic>
          <p:nvPicPr>
            <p:cNvPr id="3074" name="Picture 2" descr="Fig. 1.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94" y="2511067"/>
              <a:ext cx="7765795" cy="3035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4408098" y="6038497"/>
              <a:ext cx="3657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/>
                <a:t>Bar-On, Phillips, and Milo (2018)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5703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6"/>
            <a:ext cx="4657725" cy="1325563"/>
          </a:xfrm>
        </p:spPr>
        <p:txBody>
          <a:bodyPr/>
          <a:lstStyle/>
          <a:p>
            <a:r>
              <a:rPr lang="en-US" dirty="0" smtClean="0"/>
              <a:t>Plants Can Control Local Weather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4581705" cy="4351338"/>
          </a:xfrm>
        </p:spPr>
        <p:txBody>
          <a:bodyPr/>
          <a:lstStyle/>
          <a:p>
            <a:r>
              <a:rPr lang="en-US" dirty="0" smtClean="0">
                <a:effectLst>
                  <a:glow rad="177800">
                    <a:schemeClr val="bg1"/>
                  </a:glow>
                </a:effectLst>
              </a:rPr>
              <a:t>Take up and vaporize water</a:t>
            </a:r>
          </a:p>
          <a:p>
            <a:r>
              <a:rPr lang="en-US" dirty="0" smtClean="0">
                <a:effectLst>
                  <a:glow rad="177800">
                    <a:schemeClr val="bg1"/>
                  </a:glow>
                </a:effectLst>
              </a:rPr>
              <a:t>Control local humidity and temperature</a:t>
            </a:r>
          </a:p>
          <a:p>
            <a:r>
              <a:rPr lang="en-US" dirty="0" smtClean="0">
                <a:effectLst>
                  <a:glow rad="177800">
                    <a:schemeClr val="bg1"/>
                  </a:glow>
                </a:effectLst>
              </a:rPr>
              <a:t>Low albedo (reflection of solar energy); absorbs energy</a:t>
            </a:r>
          </a:p>
          <a:p>
            <a:r>
              <a:rPr lang="en-US" dirty="0" smtClean="0">
                <a:effectLst>
                  <a:glow rad="177800">
                    <a:schemeClr val="bg1"/>
                  </a:glow>
                </a:effectLst>
              </a:rPr>
              <a:t>Evaporative cooling from transpiration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6375" y="0"/>
            <a:ext cx="385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319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4 deep foil pie tins or shoe boxes </a:t>
            </a:r>
          </a:p>
          <a:p>
            <a:pPr lvl="0"/>
            <a:r>
              <a:rPr lang="en-US" dirty="0"/>
              <a:t>4 digital thermometers with max and min recording capabilities</a:t>
            </a:r>
          </a:p>
          <a:p>
            <a:pPr lvl="0"/>
            <a:r>
              <a:rPr lang="en-US" dirty="0"/>
              <a:t>Small shovel and bucket</a:t>
            </a:r>
          </a:p>
          <a:p>
            <a:pPr lvl="0"/>
            <a:r>
              <a:rPr lang="en-US" dirty="0"/>
              <a:t>Local soil</a:t>
            </a:r>
          </a:p>
          <a:p>
            <a:pPr lvl="0"/>
            <a:r>
              <a:rPr lang="en-US" dirty="0"/>
              <a:t>Mulch</a:t>
            </a:r>
          </a:p>
          <a:p>
            <a:pPr lvl="0"/>
            <a:r>
              <a:rPr lang="en-US" dirty="0"/>
              <a:t>Water</a:t>
            </a:r>
          </a:p>
          <a:p>
            <a:pPr lvl="0"/>
            <a:r>
              <a:rPr lang="en-US" dirty="0"/>
              <a:t>Measuring cup</a:t>
            </a:r>
          </a:p>
          <a:p>
            <a:pPr lvl="0"/>
            <a:r>
              <a:rPr lang="en-US" dirty="0"/>
              <a:t>Scale (optional)</a:t>
            </a:r>
          </a:p>
          <a:p>
            <a:pPr lvl="0"/>
            <a:r>
              <a:rPr lang="en-US" dirty="0"/>
              <a:t>Ruler</a:t>
            </a:r>
          </a:p>
          <a:p>
            <a:pPr lvl="0"/>
            <a:r>
              <a:rPr lang="en-US" dirty="0"/>
              <a:t>Layout of schoolyard with </a:t>
            </a:r>
            <a:r>
              <a:rPr lang="en-US" dirty="0" smtClean="0"/>
              <a:t>                                                                    directional </a:t>
            </a:r>
            <a:r>
              <a:rPr lang="en-US" dirty="0"/>
              <a:t>North and South</a:t>
            </a:r>
          </a:p>
          <a:p>
            <a:pPr lvl="0"/>
            <a:r>
              <a:rPr lang="en-US" dirty="0"/>
              <a:t>Pen and paper</a:t>
            </a:r>
          </a:p>
          <a:p>
            <a:pPr lvl="0"/>
            <a:r>
              <a:rPr lang="en-US" dirty="0"/>
              <a:t>Masking tape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ee the source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2936" y="2144595"/>
            <a:ext cx="4103245" cy="4420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5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Layout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31512"/>
              </p:ext>
            </p:extLst>
          </p:nvPr>
        </p:nvGraphicFramePr>
        <p:xfrm>
          <a:off x="937403" y="2096131"/>
          <a:ext cx="6096000" cy="2907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91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North Side</a:t>
                      </a:r>
                    </a:p>
                    <a:p>
                      <a:pPr algn="ctr"/>
                      <a:r>
                        <a:rPr lang="en-US" dirty="0" smtClean="0"/>
                        <a:t> (Shade)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South Side (Sun,</a:t>
                      </a:r>
                      <a:r>
                        <a:rPr lang="en-US" baseline="0" dirty="0" smtClean="0"/>
                        <a:t> Warming Influence)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194">
                <a:tc>
                  <a:txBody>
                    <a:bodyPr/>
                    <a:lstStyle/>
                    <a:p>
                      <a:r>
                        <a:rPr lang="en-US" dirty="0" smtClean="0"/>
                        <a:t>Bare</a:t>
                      </a:r>
                      <a:r>
                        <a:rPr lang="en-US" baseline="0" dirty="0" smtClean="0"/>
                        <a:t> Soil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NB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SB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194">
                <a:tc>
                  <a:txBody>
                    <a:bodyPr/>
                    <a:lstStyle/>
                    <a:p>
                      <a:r>
                        <a:rPr lang="en-US" dirty="0" smtClean="0"/>
                        <a:t>Mulch</a:t>
                      </a:r>
                      <a:r>
                        <a:rPr lang="en-US" baseline="0" dirty="0" smtClean="0"/>
                        <a:t> Cover (Biomass Influence)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NM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SM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16065" y="1535416"/>
            <a:ext cx="3209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Temperature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986287" y="3931562"/>
            <a:ext cx="3209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Land Cover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81712" y="2941606"/>
            <a:ext cx="4277731" cy="2087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ee the source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0048" y="4034138"/>
            <a:ext cx="3323398" cy="3212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353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55201"/>
              </p:ext>
            </p:extLst>
          </p:nvPr>
        </p:nvGraphicFramePr>
        <p:xfrm>
          <a:off x="628650" y="638355"/>
          <a:ext cx="7886705" cy="273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52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0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North Side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South Side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Bare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Mulch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Bare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Mulch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Low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High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Variation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Low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High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Variation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Low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High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Variation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Low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High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Variation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3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Avg</a:t>
                      </a:r>
                      <a:r>
                        <a:rPr lang="en-US" sz="1200" u="none" strike="noStrike" dirty="0">
                          <a:effectLst/>
                        </a:rPr>
                        <a:t>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3" marR="7583" marT="758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96939" y="4097546"/>
            <a:ext cx="6850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Variation = High Temperature – Low Temperature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781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997351"/>
              </p:ext>
            </p:extLst>
          </p:nvPr>
        </p:nvGraphicFramePr>
        <p:xfrm>
          <a:off x="980249" y="897147"/>
          <a:ext cx="7528560" cy="4899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9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17070</TotalTime>
  <Words>236</Words>
  <Application>Microsoft Office PowerPoint</Application>
  <PresentationFormat>On-screen Show 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Power of Plants!</vt:lpstr>
      <vt:lpstr>Learning Objectives</vt:lpstr>
      <vt:lpstr>What do all these things have in common? </vt:lpstr>
      <vt:lpstr>PowerPoint Presentation</vt:lpstr>
      <vt:lpstr>Plants Can Control Local Weather</vt:lpstr>
      <vt:lpstr>Materials</vt:lpstr>
      <vt:lpstr>Experimental Layout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Landscapes 2018</dc:title>
  <dc:creator>Ludwig, Andrea Lorene</dc:creator>
  <cp:lastModifiedBy>DeBruyn, Jennifer Mary</cp:lastModifiedBy>
  <cp:revision>37</cp:revision>
  <dcterms:created xsi:type="dcterms:W3CDTF">2018-11-30T18:52:07Z</dcterms:created>
  <dcterms:modified xsi:type="dcterms:W3CDTF">2019-01-30T20:07:47Z</dcterms:modified>
</cp:coreProperties>
</file>