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60" r:id="rId3"/>
    <p:sldId id="275" r:id="rId4"/>
    <p:sldId id="276" r:id="rId5"/>
    <p:sldId id="277" r:id="rId6"/>
    <p:sldId id="266" r:id="rId7"/>
    <p:sldId id="267" r:id="rId8"/>
    <p:sldId id="268" r:id="rId9"/>
    <p:sldId id="269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243"/>
    <p:restoredTop sz="94674"/>
  </p:normalViewPr>
  <p:slideViewPr>
    <p:cSldViewPr snapToGrid="0" snapToObjects="1">
      <p:cViewPr varScale="1">
        <p:scale>
          <a:sx n="115" d="100"/>
          <a:sy n="115" d="100"/>
        </p:scale>
        <p:origin x="129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Andrea\Documents\BESS%20Departmental%20Resources\ccgraph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2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Temperature Graph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2516191675433283"/>
          <c:y val="0.15412866748654386"/>
          <c:w val="0.64943973349485162"/>
          <c:h val="0.66482087812045809"/>
        </c:manualLayout>
      </c:layout>
      <c:lineChart>
        <c:grouping val="standard"/>
        <c:varyColors val="0"/>
        <c:ser>
          <c:idx val="0"/>
          <c:order val="0"/>
          <c:tx>
            <c:v>North Bare</c:v>
          </c:tx>
          <c:spPr>
            <a:ln w="31750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17"/>
            <c:spPr>
              <a:solidFill>
                <a:schemeClr val="accent1"/>
              </a:solidFill>
              <a:ln>
                <a:noFill/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val>
            <c:numRef>
              <c:f>'Sheet1 (2)'!$E$16:$E$22</c:f>
              <c:numCache>
                <c:formatCode>General</c:formatCode>
                <c:ptCount val="7"/>
                <c:pt idx="0">
                  <c:v>3</c:v>
                </c:pt>
                <c:pt idx="1">
                  <c:v>2</c:v>
                </c:pt>
                <c:pt idx="2">
                  <c:v>4</c:v>
                </c:pt>
                <c:pt idx="3">
                  <c:v>4</c:v>
                </c:pt>
                <c:pt idx="4">
                  <c:v>6</c:v>
                </c:pt>
                <c:pt idx="5">
                  <c:v>6</c:v>
                </c:pt>
                <c:pt idx="6">
                  <c:v>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6A63-4AAD-9DB5-00E9320E3898}"/>
            </c:ext>
          </c:extLst>
        </c:ser>
        <c:ser>
          <c:idx val="1"/>
          <c:order val="1"/>
          <c:tx>
            <c:v>North Mulch</c:v>
          </c:tx>
          <c:spPr>
            <a:ln w="31750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17"/>
            <c:spPr>
              <a:solidFill>
                <a:schemeClr val="accent2"/>
              </a:solidFill>
              <a:ln>
                <a:noFill/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val>
            <c:numRef>
              <c:f>'Sheet1 (2)'!$H$16:$H$22</c:f>
              <c:numCache>
                <c:formatCode>General</c:formatCode>
                <c:ptCount val="7"/>
                <c:pt idx="0">
                  <c:v>2</c:v>
                </c:pt>
                <c:pt idx="1">
                  <c:v>0</c:v>
                </c:pt>
                <c:pt idx="2">
                  <c:v>2</c:v>
                </c:pt>
                <c:pt idx="3">
                  <c:v>2</c:v>
                </c:pt>
                <c:pt idx="4">
                  <c:v>4</c:v>
                </c:pt>
                <c:pt idx="5">
                  <c:v>2</c:v>
                </c:pt>
                <c:pt idx="6">
                  <c:v>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6A63-4AAD-9DB5-00E9320E3898}"/>
            </c:ext>
          </c:extLst>
        </c:ser>
        <c:ser>
          <c:idx val="2"/>
          <c:order val="2"/>
          <c:tx>
            <c:v>South Bare</c:v>
          </c:tx>
          <c:spPr>
            <a:ln w="31750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17"/>
            <c:spPr>
              <a:solidFill>
                <a:schemeClr val="accent3"/>
              </a:solidFill>
              <a:ln>
                <a:noFill/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val>
            <c:numRef>
              <c:f>'Sheet1 (2)'!$K$16:$K$23</c:f>
              <c:numCache>
                <c:formatCode>General</c:formatCode>
                <c:ptCount val="8"/>
                <c:pt idx="0">
                  <c:v>9</c:v>
                </c:pt>
                <c:pt idx="1">
                  <c:v>8</c:v>
                </c:pt>
                <c:pt idx="2">
                  <c:v>12</c:v>
                </c:pt>
                <c:pt idx="3">
                  <c:v>11</c:v>
                </c:pt>
                <c:pt idx="4">
                  <c:v>10</c:v>
                </c:pt>
                <c:pt idx="5">
                  <c:v>10</c:v>
                </c:pt>
                <c:pt idx="6">
                  <c:v>10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6A63-4AAD-9DB5-00E9320E3898}"/>
            </c:ext>
          </c:extLst>
        </c:ser>
        <c:ser>
          <c:idx val="3"/>
          <c:order val="3"/>
          <c:tx>
            <c:v>South Mulch</c:v>
          </c:tx>
          <c:spPr>
            <a:ln w="31750" cap="rnd">
              <a:solidFill>
                <a:schemeClr val="accent4"/>
              </a:solidFill>
              <a:round/>
            </a:ln>
            <a:effectLst/>
          </c:spPr>
          <c:marker>
            <c:symbol val="circle"/>
            <c:size val="17"/>
            <c:spPr>
              <a:solidFill>
                <a:schemeClr val="accent4"/>
              </a:solidFill>
              <a:ln>
                <a:noFill/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val>
            <c:numRef>
              <c:f>'Sheet1 (2)'!$N$16:$N$23</c:f>
              <c:numCache>
                <c:formatCode>General</c:formatCode>
                <c:ptCount val="8"/>
                <c:pt idx="0">
                  <c:v>1</c:v>
                </c:pt>
                <c:pt idx="1">
                  <c:v>2</c:v>
                </c:pt>
                <c:pt idx="2">
                  <c:v>1</c:v>
                </c:pt>
                <c:pt idx="3">
                  <c:v>2</c:v>
                </c:pt>
                <c:pt idx="4">
                  <c:v>1</c:v>
                </c:pt>
                <c:pt idx="5">
                  <c:v>1</c:v>
                </c:pt>
                <c:pt idx="6">
                  <c:v>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6A63-4AAD-9DB5-00E9320E3898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439470584"/>
        <c:axId val="439473328"/>
      </c:lineChart>
      <c:catAx>
        <c:axId val="439470584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197" b="1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Day of Experiment 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197" b="1" i="0" u="none" strike="noStrike" kern="1200" baseline="0">
                  <a:solidFill>
                    <a:schemeClr val="dk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39473328"/>
        <c:crosses val="autoZero"/>
        <c:auto val="1"/>
        <c:lblAlgn val="ctr"/>
        <c:lblOffset val="100"/>
        <c:noMultiLvlLbl val="0"/>
      </c:catAx>
      <c:valAx>
        <c:axId val="439473328"/>
        <c:scaling>
          <c:orientation val="minMax"/>
        </c:scaling>
        <c:delete val="1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197" b="1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Temperature Variation (degrees F)</a:t>
                </a:r>
              </a:p>
            </c:rich>
          </c:tx>
          <c:layout>
            <c:manualLayout>
              <c:xMode val="edge"/>
              <c:yMode val="edge"/>
              <c:x val="2.6153341409246921E-2"/>
              <c:y val="0.14274248933893405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197" b="1" i="0" u="none" strike="noStrike" kern="1200" baseline="0">
                  <a:solidFill>
                    <a:schemeClr val="dk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crossAx val="4394705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>
      <cs:styleClr val="auto"/>
    </cs:fillRef>
    <cs:effectRef idx="0"/>
    <cs:fontRef idx="minor">
      <a:schemeClr val="lt1"/>
    </cs:fontRef>
    <cs:defRPr sz="1197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197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17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BDC23-946F-A148-8503-19EF479D6BE2}" type="datetimeFigureOut">
              <a:rPr lang="en-US" smtClean="0"/>
              <a:t>1/30/2019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241066-6C35-9845-B3F0-3A713EECDD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66157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BDC23-946F-A148-8503-19EF479D6BE2}" type="datetimeFigureOut">
              <a:rPr lang="en-US" smtClean="0"/>
              <a:t>1/30/2019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241066-6C35-9845-B3F0-3A713EECDD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10889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BDC23-946F-A148-8503-19EF479D6BE2}" type="datetimeFigureOut">
              <a:rPr lang="en-US" smtClean="0"/>
              <a:t>1/30/2019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241066-6C35-9845-B3F0-3A713EECDD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11374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BDC23-946F-A148-8503-19EF479D6BE2}" type="datetimeFigureOut">
              <a:rPr lang="en-US" smtClean="0"/>
              <a:t>1/30/2019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241066-6C35-9845-B3F0-3A713EECDD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89952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BDC23-946F-A148-8503-19EF479D6BE2}" type="datetimeFigureOut">
              <a:rPr lang="en-US" smtClean="0"/>
              <a:t>1/30/2019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241066-6C35-9845-B3F0-3A713EECDD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04570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BDC23-946F-A148-8503-19EF479D6BE2}" type="datetimeFigureOut">
              <a:rPr lang="en-US" smtClean="0"/>
              <a:t>1/30/2019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241066-6C35-9845-B3F0-3A713EECDD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38874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BDC23-946F-A148-8503-19EF479D6BE2}" type="datetimeFigureOut">
              <a:rPr lang="en-US" smtClean="0"/>
              <a:t>1/30/2019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241066-6C35-9845-B3F0-3A713EECDD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868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BDC23-946F-A148-8503-19EF479D6BE2}" type="datetimeFigureOut">
              <a:rPr lang="en-US" smtClean="0"/>
              <a:t>1/30/2019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241066-6C35-9845-B3F0-3A713EECDD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92902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BDC23-946F-A148-8503-19EF479D6BE2}" type="datetimeFigureOut">
              <a:rPr lang="en-US" smtClean="0"/>
              <a:t>1/30/2019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241066-6C35-9845-B3F0-3A713EECDD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65764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BDC23-946F-A148-8503-19EF479D6BE2}" type="datetimeFigureOut">
              <a:rPr lang="en-US" smtClean="0"/>
              <a:t>1/30/2019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241066-6C35-9845-B3F0-3A713EECDD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41296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BDC23-946F-A148-8503-19EF479D6BE2}" type="datetimeFigureOut">
              <a:rPr lang="en-US" smtClean="0"/>
              <a:t>1/30/2019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241066-6C35-9845-B3F0-3A713EECDD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94802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ABDC23-946F-A148-8503-19EF479D6BE2}" type="datetimeFigureOut">
              <a:rPr lang="en-US" smtClean="0"/>
              <a:t>1/30/2019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241066-6C35-9845-B3F0-3A713EECDD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65556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0"/>
            <a:ext cx="9144000" cy="7468644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B3CBC028-BB7E-2548-95EE-6536FCCC1A5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4396912"/>
            <a:ext cx="7772400" cy="1813500"/>
          </a:xfrm>
        </p:spPr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  <a:effectLst>
                  <a:glow rad="88900">
                    <a:schemeClr val="tx1"/>
                  </a:glow>
                </a:effectLst>
              </a:rPr>
              <a:t>The Power of Plants!</a:t>
            </a:r>
            <a:endParaRPr lang="en-US" b="1" dirty="0">
              <a:solidFill>
                <a:schemeClr val="bg1"/>
              </a:solidFill>
              <a:effectLst>
                <a:glow rad="88900">
                  <a:schemeClr val="tx1"/>
                </a:glo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975856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67D2A2-882A-874B-9C64-649A5014B9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Learning Objectives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C05693-D697-AB4D-9424-505CB623DD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3261941"/>
          </a:xfrm>
        </p:spPr>
        <p:txBody>
          <a:bodyPr>
            <a:normAutofit/>
          </a:bodyPr>
          <a:lstStyle/>
          <a:p>
            <a:pPr marL="514350" lvl="0" indent="-514350">
              <a:buFont typeface="+mj-lt"/>
              <a:buAutoNum type="arabicPeriod"/>
            </a:pPr>
            <a:r>
              <a:rPr lang="en-US" dirty="0"/>
              <a:t>Set up an experiment with two variables.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/>
              <a:t>Make observations and record time variable data.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/>
              <a:t>Create a graph from recorded data.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/>
              <a:t>Interpret data and draw conclusions from an experiment. 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A2954CC-7523-D34A-9233-7A2ED40634FF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4980560"/>
            <a:ext cx="9144000" cy="1877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17265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do all these things have in common?	</a:t>
            </a:r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371234" y="1910750"/>
            <a:ext cx="2320208" cy="2823548"/>
            <a:chOff x="371234" y="1910750"/>
            <a:chExt cx="2320208" cy="2823548"/>
          </a:xfrm>
        </p:grpSpPr>
        <p:pic>
          <p:nvPicPr>
            <p:cNvPr id="5124" name="Picture 4" descr="Foam Insulation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1234" y="1910750"/>
              <a:ext cx="2238555" cy="223855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" name="TextBox 5"/>
            <p:cNvSpPr txBox="1"/>
            <p:nvPr/>
          </p:nvSpPr>
          <p:spPr>
            <a:xfrm>
              <a:off x="371234" y="4364966"/>
              <a:ext cx="232020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Your Home’s Insulation</a:t>
              </a:r>
              <a:endParaRPr lang="en-US" dirty="0"/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2924654" y="2544133"/>
            <a:ext cx="2807450" cy="2926286"/>
            <a:chOff x="2924654" y="2544133"/>
            <a:chExt cx="2807450" cy="2926286"/>
          </a:xfrm>
        </p:grpSpPr>
        <p:pic>
          <p:nvPicPr>
            <p:cNvPr id="5126" name="Picture 6" descr="Image result for patagonia down jacket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24654" y="2544133"/>
              <a:ext cx="2428875" cy="242887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1" name="TextBox 10"/>
            <p:cNvSpPr txBox="1"/>
            <p:nvPr/>
          </p:nvSpPr>
          <p:spPr>
            <a:xfrm>
              <a:off x="3411896" y="5101087"/>
              <a:ext cx="232020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A Down Jacket</a:t>
              </a:r>
              <a:endParaRPr lang="en-US" dirty="0"/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5736865" y="3140045"/>
            <a:ext cx="2840786" cy="2825736"/>
            <a:chOff x="5736865" y="3140045"/>
            <a:chExt cx="2840786" cy="2825736"/>
          </a:xfrm>
        </p:grpSpPr>
        <p:pic>
          <p:nvPicPr>
            <p:cNvPr id="5128" name="Picture 8" descr="Image result for cooling towel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736865" y="3140045"/>
              <a:ext cx="2457450" cy="245745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2" name="TextBox 11"/>
            <p:cNvSpPr txBox="1"/>
            <p:nvPr/>
          </p:nvSpPr>
          <p:spPr>
            <a:xfrm>
              <a:off x="6257443" y="5596449"/>
              <a:ext cx="232020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A Cooling Towel </a:t>
              </a:r>
              <a:endParaRPr lang="en-US" dirty="0"/>
            </a:p>
          </p:txBody>
        </p:sp>
      </p:grpSp>
      <p:sp>
        <p:nvSpPr>
          <p:cNvPr id="10" name="TextBox 9"/>
          <p:cNvSpPr txBox="1"/>
          <p:nvPr/>
        </p:nvSpPr>
        <p:spPr>
          <a:xfrm>
            <a:off x="1490510" y="5891842"/>
            <a:ext cx="496204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Regulates Temperature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6511624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48906" y="500332"/>
            <a:ext cx="657332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Analogy:  Down Jacket is to Your Body as  ______ is to Earth?   </a:t>
            </a:r>
            <a:endParaRPr lang="en-US" sz="2800" dirty="0"/>
          </a:p>
        </p:txBody>
      </p:sp>
      <p:grpSp>
        <p:nvGrpSpPr>
          <p:cNvPr id="4" name="Group 3"/>
          <p:cNvGrpSpPr/>
          <p:nvPr/>
        </p:nvGrpSpPr>
        <p:grpSpPr>
          <a:xfrm>
            <a:off x="586894" y="2511067"/>
            <a:ext cx="7765795" cy="3835207"/>
            <a:chOff x="586894" y="2511067"/>
            <a:chExt cx="7765795" cy="3835207"/>
          </a:xfrm>
        </p:grpSpPr>
        <p:pic>
          <p:nvPicPr>
            <p:cNvPr id="3074" name="Picture 2" descr="Fig. 1.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86894" y="2511067"/>
              <a:ext cx="7765795" cy="303572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" name="TextBox 2"/>
            <p:cNvSpPr txBox="1"/>
            <p:nvPr/>
          </p:nvSpPr>
          <p:spPr>
            <a:xfrm>
              <a:off x="4408098" y="6038497"/>
              <a:ext cx="36576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i="1" dirty="0" smtClean="0"/>
                <a:t>Bar-On, Phillips, and Milo (2018)</a:t>
              </a:r>
              <a:endParaRPr lang="en-US" i="1" dirty="0"/>
            </a:p>
          </p:txBody>
        </p:sp>
      </p:grpSp>
    </p:spTree>
    <p:extLst>
      <p:ext uri="{BB962C8B-B14F-4D97-AF65-F5344CB8AC3E}">
        <p14:creationId xmlns:p14="http://schemas.microsoft.com/office/powerpoint/2010/main" val="18570379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28650" y="365126"/>
            <a:ext cx="4657725" cy="1325563"/>
          </a:xfrm>
        </p:spPr>
        <p:txBody>
          <a:bodyPr/>
          <a:lstStyle/>
          <a:p>
            <a:r>
              <a:rPr lang="en-US" dirty="0" smtClean="0"/>
              <a:t>Plants Can Control Local Weather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28650" y="1825625"/>
            <a:ext cx="4581705" cy="4351338"/>
          </a:xfrm>
        </p:spPr>
        <p:txBody>
          <a:bodyPr/>
          <a:lstStyle/>
          <a:p>
            <a:r>
              <a:rPr lang="en-US" dirty="0" smtClean="0">
                <a:effectLst>
                  <a:glow rad="177800">
                    <a:schemeClr val="bg1"/>
                  </a:glow>
                </a:effectLst>
              </a:rPr>
              <a:t>Take up and vaporize water</a:t>
            </a:r>
          </a:p>
          <a:p>
            <a:r>
              <a:rPr lang="en-US" dirty="0" smtClean="0">
                <a:effectLst>
                  <a:glow rad="177800">
                    <a:schemeClr val="bg1"/>
                  </a:glow>
                </a:effectLst>
              </a:rPr>
              <a:t>Control local humidity and temperature</a:t>
            </a:r>
          </a:p>
          <a:p>
            <a:r>
              <a:rPr lang="en-US" dirty="0" smtClean="0">
                <a:effectLst>
                  <a:glow rad="177800">
                    <a:schemeClr val="bg1"/>
                  </a:glow>
                </a:effectLst>
              </a:rPr>
              <a:t>Low albedo (reflection of solar energy); absorbs energy</a:t>
            </a:r>
          </a:p>
          <a:p>
            <a:r>
              <a:rPr lang="en-US" dirty="0" smtClean="0">
                <a:effectLst>
                  <a:glow rad="177800">
                    <a:schemeClr val="bg1"/>
                  </a:glow>
                </a:effectLst>
              </a:rPr>
              <a:t>Evaporative cooling from transpiration </a:t>
            </a: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286375" y="0"/>
            <a:ext cx="385762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6154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Materials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463319"/>
            <a:ext cx="7886700" cy="4351338"/>
          </a:xfrm>
        </p:spPr>
        <p:txBody>
          <a:bodyPr>
            <a:normAutofit fontScale="70000" lnSpcReduction="20000"/>
          </a:bodyPr>
          <a:lstStyle/>
          <a:p>
            <a:pPr lvl="0"/>
            <a:r>
              <a:rPr lang="en-US" dirty="0"/>
              <a:t>4 deep foil pie tins or shoe boxes </a:t>
            </a:r>
          </a:p>
          <a:p>
            <a:pPr lvl="0"/>
            <a:r>
              <a:rPr lang="en-US" dirty="0"/>
              <a:t>4 digital thermometers with max and min recording capabilities</a:t>
            </a:r>
          </a:p>
          <a:p>
            <a:pPr lvl="0"/>
            <a:r>
              <a:rPr lang="en-US" dirty="0"/>
              <a:t>Small shovel and bucket</a:t>
            </a:r>
          </a:p>
          <a:p>
            <a:pPr lvl="0"/>
            <a:r>
              <a:rPr lang="en-US" dirty="0"/>
              <a:t>Local soil</a:t>
            </a:r>
          </a:p>
          <a:p>
            <a:pPr lvl="0"/>
            <a:r>
              <a:rPr lang="en-US" dirty="0"/>
              <a:t>Mulch</a:t>
            </a:r>
          </a:p>
          <a:p>
            <a:pPr lvl="0"/>
            <a:r>
              <a:rPr lang="en-US" dirty="0"/>
              <a:t>Water</a:t>
            </a:r>
          </a:p>
          <a:p>
            <a:pPr lvl="0"/>
            <a:r>
              <a:rPr lang="en-US" dirty="0"/>
              <a:t>Measuring cup</a:t>
            </a:r>
          </a:p>
          <a:p>
            <a:pPr lvl="0"/>
            <a:r>
              <a:rPr lang="en-US" dirty="0"/>
              <a:t>Scale (optional)</a:t>
            </a:r>
          </a:p>
          <a:p>
            <a:pPr lvl="0"/>
            <a:r>
              <a:rPr lang="en-US" dirty="0"/>
              <a:t>Ruler</a:t>
            </a:r>
          </a:p>
          <a:p>
            <a:pPr lvl="0"/>
            <a:r>
              <a:rPr lang="en-US" dirty="0"/>
              <a:t>Layout of schoolyard with </a:t>
            </a:r>
            <a:r>
              <a:rPr lang="en-US" dirty="0" smtClean="0"/>
              <a:t>                                                                    directional </a:t>
            </a:r>
            <a:r>
              <a:rPr lang="en-US" dirty="0"/>
              <a:t>North and South</a:t>
            </a:r>
          </a:p>
          <a:p>
            <a:pPr lvl="0"/>
            <a:r>
              <a:rPr lang="en-US" dirty="0"/>
              <a:t>Pen and paper</a:t>
            </a:r>
          </a:p>
          <a:p>
            <a:pPr lvl="0"/>
            <a:r>
              <a:rPr lang="en-US" dirty="0"/>
              <a:t>Masking tape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 descr="See the source image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942936" y="2144595"/>
            <a:ext cx="4103245" cy="442010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20501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Experimental Layout</a:t>
            </a:r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131512"/>
              </p:ext>
            </p:extLst>
          </p:nvPr>
        </p:nvGraphicFramePr>
        <p:xfrm>
          <a:off x="937403" y="2096131"/>
          <a:ext cx="6096000" cy="290758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96919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North Side</a:t>
                      </a:r>
                    </a:p>
                    <a:p>
                      <a:pPr algn="ctr"/>
                      <a:r>
                        <a:rPr lang="en-US" dirty="0" smtClean="0"/>
                        <a:t> (Shade)</a:t>
                      </a:r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South Side (Sun,</a:t>
                      </a:r>
                      <a:r>
                        <a:rPr lang="en-US" baseline="0" dirty="0" smtClean="0"/>
                        <a:t> Warming Influence)</a:t>
                      </a:r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69194">
                <a:tc>
                  <a:txBody>
                    <a:bodyPr/>
                    <a:lstStyle/>
                    <a:p>
                      <a:r>
                        <a:rPr lang="en-US" dirty="0" smtClean="0"/>
                        <a:t>Bare</a:t>
                      </a:r>
                      <a:r>
                        <a:rPr lang="en-US" baseline="0" dirty="0" smtClean="0"/>
                        <a:t> Soil</a:t>
                      </a:r>
                      <a:endParaRPr lang="en-US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NB</a:t>
                      </a:r>
                      <a:endParaRPr lang="en-US" sz="20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SB</a:t>
                      </a:r>
                      <a:endParaRPr lang="en-US" sz="20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69194">
                <a:tc>
                  <a:txBody>
                    <a:bodyPr/>
                    <a:lstStyle/>
                    <a:p>
                      <a:r>
                        <a:rPr lang="en-US" dirty="0" smtClean="0"/>
                        <a:t>Mulch</a:t>
                      </a:r>
                      <a:r>
                        <a:rPr lang="en-US" baseline="0" dirty="0" smtClean="0"/>
                        <a:t> Cover (Biomass Influence)</a:t>
                      </a:r>
                      <a:endParaRPr lang="en-US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NM</a:t>
                      </a:r>
                      <a:endParaRPr lang="en-US" sz="20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SM</a:t>
                      </a:r>
                      <a:endParaRPr lang="en-US" sz="20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3416065" y="1535416"/>
            <a:ext cx="32090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chemeClr val="accent1"/>
                </a:solidFill>
              </a:rPr>
              <a:t>Temperature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 rot="16200000">
            <a:off x="-986287" y="3931562"/>
            <a:ext cx="32090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chemeClr val="accent1"/>
                </a:solidFill>
              </a:rPr>
              <a:t>Land Cover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881712" y="2941606"/>
            <a:ext cx="4277731" cy="208798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 descr="See the source image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460048" y="4034138"/>
            <a:ext cx="3323398" cy="321205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6635335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455201"/>
              </p:ext>
            </p:extLst>
          </p:nvPr>
        </p:nvGraphicFramePr>
        <p:xfrm>
          <a:off x="628650" y="638355"/>
          <a:ext cx="7886705" cy="273457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440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522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9522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9522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9522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9522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9522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9522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9522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95223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595223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595223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595223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</a:tblGrid>
              <a:tr h="270622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 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83" marR="7583" marT="758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North Side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83" marR="7583" marT="758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South Side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83" marR="7583" marT="758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639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83" marR="7583" marT="758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Bare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83" marR="7583" marT="758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Mulch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83" marR="7583" marT="758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Bare 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83" marR="7583" marT="758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Mulch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83" marR="7583" marT="758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639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Day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83" marR="7583" marT="758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Low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83" marR="7583" marT="758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High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83" marR="7583" marT="758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Variation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83" marR="7583" marT="758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Low 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83" marR="7583" marT="758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High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83" marR="7583" marT="758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Variation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83" marR="7583" marT="758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Low 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83" marR="7583" marT="758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High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83" marR="7583" marT="758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Variation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83" marR="7583" marT="758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Low 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83" marR="7583" marT="758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High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83" marR="7583" marT="758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Variation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83" marR="7583" marT="758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639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1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83" marR="7583" marT="758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83" marR="7583" marT="758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83" marR="7583" marT="758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83" marR="7583" marT="758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83" marR="7583" marT="758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83" marR="7583" marT="758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83" marR="7583" marT="758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83" marR="7583" marT="758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83" marR="7583" marT="758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83" marR="7583" marT="758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83" marR="7583" marT="758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83" marR="7583" marT="758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83" marR="7583" marT="758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639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2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83" marR="7583" marT="758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83" marR="7583" marT="758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83" marR="7583" marT="758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83" marR="7583" marT="758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83" marR="7583" marT="758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83" marR="7583" marT="758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83" marR="7583" marT="758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83" marR="7583" marT="758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83" marR="7583" marT="758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83" marR="7583" marT="758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83" marR="7583" marT="758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83" marR="7583" marT="758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83" marR="7583" marT="758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639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3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83" marR="7583" marT="758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83" marR="7583" marT="758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83" marR="7583" marT="758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83" marR="7583" marT="758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83" marR="7583" marT="758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83" marR="7583" marT="758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83" marR="7583" marT="758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83" marR="7583" marT="758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83" marR="7583" marT="758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83" marR="7583" marT="758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83" marR="7583" marT="758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83" marR="7583" marT="758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83" marR="7583" marT="758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639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4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83" marR="7583" marT="758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83" marR="7583" marT="758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83" marR="7583" marT="758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83" marR="7583" marT="758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83" marR="7583" marT="758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83" marR="7583" marT="758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83" marR="7583" marT="758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83" marR="7583" marT="758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83" marR="7583" marT="758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83" marR="7583" marT="758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83" marR="7583" marT="758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83" marR="7583" marT="758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83" marR="7583" marT="758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4639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5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83" marR="7583" marT="758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83" marR="7583" marT="758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83" marR="7583" marT="758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83" marR="7583" marT="758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83" marR="7583" marT="758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83" marR="7583" marT="758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83" marR="7583" marT="758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83" marR="7583" marT="758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83" marR="7583" marT="758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83" marR="7583" marT="758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83" marR="7583" marT="758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83" marR="7583" marT="758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83" marR="7583" marT="758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4639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6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83" marR="7583" marT="758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83" marR="7583" marT="758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83" marR="7583" marT="758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83" marR="7583" marT="758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83" marR="7583" marT="758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83" marR="7583" marT="758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83" marR="7583" marT="758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83" marR="7583" marT="758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83" marR="7583" marT="758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83" marR="7583" marT="758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83" marR="7583" marT="758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83" marR="7583" marT="758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83" marR="7583" marT="758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4639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7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83" marR="7583" marT="758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83" marR="7583" marT="758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83" marR="7583" marT="758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83" marR="7583" marT="758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83" marR="7583" marT="758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83" marR="7583" marT="758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83" marR="7583" marT="758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83" marR="7583" marT="758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83" marR="7583" marT="758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83" marR="7583" marT="758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83" marR="7583" marT="758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83" marR="7583" marT="758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83" marR="7583" marT="758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4639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 err="1">
                          <a:effectLst/>
                        </a:rPr>
                        <a:t>Avg</a:t>
                      </a:r>
                      <a:r>
                        <a:rPr lang="en-US" sz="1200" u="none" strike="noStrike" dirty="0">
                          <a:effectLst/>
                        </a:rPr>
                        <a:t>: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83" marR="7583" marT="758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83" marR="7583" marT="758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83" marR="7583" marT="758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83" marR="7583" marT="758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83" marR="7583" marT="758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83" marR="7583" marT="758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83" marR="7583" marT="758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83" marR="7583" marT="758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83" marR="7583" marT="758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83" marR="7583" marT="758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83" marR="7583" marT="758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83" marR="7583" marT="758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83" marR="7583" marT="758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396939" y="4097546"/>
            <a:ext cx="68504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Variation = High Temperature – Low Temperature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1278136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65997351"/>
              </p:ext>
            </p:extLst>
          </p:nvPr>
        </p:nvGraphicFramePr>
        <p:xfrm>
          <a:off x="980249" y="897147"/>
          <a:ext cx="7528560" cy="48998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550991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17070</TotalTime>
  <Words>236</Words>
  <Application>Microsoft Office PowerPoint</Application>
  <PresentationFormat>On-screen Show (4:3)</PresentationFormat>
  <Paragraphs>128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The Power of Plants!</vt:lpstr>
      <vt:lpstr>Learning Objectives</vt:lpstr>
      <vt:lpstr>What do all these things have in common? </vt:lpstr>
      <vt:lpstr>PowerPoint Presentation</vt:lpstr>
      <vt:lpstr>Plants Can Control Local Weather</vt:lpstr>
      <vt:lpstr>Materials</vt:lpstr>
      <vt:lpstr>Experimental Layout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Sustainable Landscapes 2018</dc:title>
  <dc:creator>Ludwig, Andrea Lorene</dc:creator>
  <cp:lastModifiedBy>DeBruyn, Jennifer Mary</cp:lastModifiedBy>
  <cp:revision>37</cp:revision>
  <dcterms:created xsi:type="dcterms:W3CDTF">2018-11-30T18:52:07Z</dcterms:created>
  <dcterms:modified xsi:type="dcterms:W3CDTF">2019-01-30T20:07:47Z</dcterms:modified>
</cp:coreProperties>
</file>