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89" r:id="rId3"/>
    <p:sldId id="269" r:id="rId4"/>
    <p:sldId id="275" r:id="rId5"/>
    <p:sldId id="262" r:id="rId6"/>
    <p:sldId id="257" r:id="rId7"/>
    <p:sldId id="260" r:id="rId8"/>
    <p:sldId id="264" r:id="rId9"/>
    <p:sldId id="265" r:id="rId10"/>
    <p:sldId id="266" r:id="rId11"/>
    <p:sldId id="267" r:id="rId12"/>
    <p:sldId id="268" r:id="rId13"/>
    <p:sldId id="274" r:id="rId14"/>
    <p:sldId id="261" r:id="rId15"/>
    <p:sldId id="263" r:id="rId16"/>
    <p:sldId id="271" r:id="rId17"/>
    <p:sldId id="286" r:id="rId18"/>
    <p:sldId id="287" r:id="rId19"/>
    <p:sldId id="272" r:id="rId20"/>
    <p:sldId id="282" r:id="rId21"/>
    <p:sldId id="273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9"/>
    <p:restoredTop sz="94608"/>
  </p:normalViewPr>
  <p:slideViewPr>
    <p:cSldViewPr snapToGrid="0" snapToObjects="1">
      <p:cViewPr varScale="1">
        <p:scale>
          <a:sx n="129" d="100"/>
          <a:sy n="129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7CA403-BF0C-456C-87A6-DEE22BD66DD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BDD97A-1549-40F4-AA6D-69592D755A94}">
      <dgm:prSet phldrT="[Text]"/>
      <dgm:spPr/>
      <dgm:t>
        <a:bodyPr/>
        <a:lstStyle/>
        <a:p>
          <a:r>
            <a:rPr lang="en-US" dirty="0"/>
            <a:t>Positive </a:t>
          </a:r>
        </a:p>
      </dgm:t>
    </dgm:pt>
    <dgm:pt modelId="{9E4C35D2-1B54-4FEB-8425-D414B0EAD6DA}" type="parTrans" cxnId="{F1299FB3-AD00-43DF-97E0-BAA5397CE27A}">
      <dgm:prSet/>
      <dgm:spPr/>
      <dgm:t>
        <a:bodyPr/>
        <a:lstStyle/>
        <a:p>
          <a:endParaRPr lang="en-US"/>
        </a:p>
      </dgm:t>
    </dgm:pt>
    <dgm:pt modelId="{39015E90-B16C-4AC6-A46C-C55EA9922F9B}" type="sibTrans" cxnId="{F1299FB3-AD00-43DF-97E0-BAA5397CE27A}">
      <dgm:prSet/>
      <dgm:spPr/>
      <dgm:t>
        <a:bodyPr/>
        <a:lstStyle/>
        <a:p>
          <a:endParaRPr lang="en-US"/>
        </a:p>
      </dgm:t>
    </dgm:pt>
    <dgm:pt modelId="{CB840C83-9C9C-4CCC-8E20-E1577DECC3EA}">
      <dgm:prSet phldrT="[Text]"/>
      <dgm:spPr/>
      <dgm:t>
        <a:bodyPr/>
        <a:lstStyle/>
        <a:p>
          <a:r>
            <a:rPr lang="en-US" dirty="0"/>
            <a:t>Ecosystem Diversity</a:t>
          </a:r>
        </a:p>
      </dgm:t>
    </dgm:pt>
    <dgm:pt modelId="{1F406EF6-FFD2-4ED2-8D65-201895EF1BA5}" type="parTrans" cxnId="{AE11E8A9-57A4-488A-9651-52FE8DE5B7A3}">
      <dgm:prSet/>
      <dgm:spPr/>
      <dgm:t>
        <a:bodyPr/>
        <a:lstStyle/>
        <a:p>
          <a:endParaRPr lang="en-US"/>
        </a:p>
      </dgm:t>
    </dgm:pt>
    <dgm:pt modelId="{E7B4795C-38EC-479F-BEB4-1DFF6DE87001}" type="sibTrans" cxnId="{AE11E8A9-57A4-488A-9651-52FE8DE5B7A3}">
      <dgm:prSet/>
      <dgm:spPr/>
      <dgm:t>
        <a:bodyPr/>
        <a:lstStyle/>
        <a:p>
          <a:endParaRPr lang="en-US"/>
        </a:p>
      </dgm:t>
    </dgm:pt>
    <dgm:pt modelId="{5C557904-712F-4F84-8384-29B0D3A2AD66}">
      <dgm:prSet phldrT="[Text]"/>
      <dgm:spPr/>
      <dgm:t>
        <a:bodyPr/>
        <a:lstStyle/>
        <a:p>
          <a:r>
            <a:rPr lang="en-US" dirty="0"/>
            <a:t>Climate Diversity</a:t>
          </a:r>
        </a:p>
      </dgm:t>
    </dgm:pt>
    <dgm:pt modelId="{480C885B-3ABA-43EB-B978-9C7251A2EC21}" type="parTrans" cxnId="{6D8F64C2-CD8B-4095-AC7F-6C8799D0D1D9}">
      <dgm:prSet/>
      <dgm:spPr/>
      <dgm:t>
        <a:bodyPr/>
        <a:lstStyle/>
        <a:p>
          <a:endParaRPr lang="en-US"/>
        </a:p>
      </dgm:t>
    </dgm:pt>
    <dgm:pt modelId="{D34C0E98-CF4E-45BD-AFEA-953BB6F60D64}" type="sibTrans" cxnId="{6D8F64C2-CD8B-4095-AC7F-6C8799D0D1D9}">
      <dgm:prSet/>
      <dgm:spPr/>
      <dgm:t>
        <a:bodyPr/>
        <a:lstStyle/>
        <a:p>
          <a:endParaRPr lang="en-US"/>
        </a:p>
      </dgm:t>
    </dgm:pt>
    <dgm:pt modelId="{B5E056C5-2CFD-4498-A290-993EF0D83C6A}">
      <dgm:prSet phldrT="[Text]"/>
      <dgm:spPr/>
      <dgm:t>
        <a:bodyPr/>
        <a:lstStyle/>
        <a:p>
          <a:r>
            <a:rPr lang="en-US" dirty="0"/>
            <a:t>Negative</a:t>
          </a:r>
        </a:p>
      </dgm:t>
    </dgm:pt>
    <dgm:pt modelId="{6BD87F3A-6372-4B26-ACF5-228EEF47E34D}" type="parTrans" cxnId="{3E587ECF-3097-4B7D-9A50-2B32EA7C7DD5}">
      <dgm:prSet/>
      <dgm:spPr/>
      <dgm:t>
        <a:bodyPr/>
        <a:lstStyle/>
        <a:p>
          <a:endParaRPr lang="en-US"/>
        </a:p>
      </dgm:t>
    </dgm:pt>
    <dgm:pt modelId="{5574F483-506B-42ED-8733-24E43761D59F}" type="sibTrans" cxnId="{3E587ECF-3097-4B7D-9A50-2B32EA7C7DD5}">
      <dgm:prSet/>
      <dgm:spPr/>
      <dgm:t>
        <a:bodyPr/>
        <a:lstStyle/>
        <a:p>
          <a:endParaRPr lang="en-US"/>
        </a:p>
      </dgm:t>
    </dgm:pt>
    <dgm:pt modelId="{47D31841-5126-4578-BE85-E31301FA3D53}">
      <dgm:prSet phldrT="[Text]"/>
      <dgm:spPr/>
      <dgm:t>
        <a:bodyPr/>
        <a:lstStyle/>
        <a:p>
          <a:r>
            <a:rPr lang="en-US" dirty="0"/>
            <a:t>Human Impacts</a:t>
          </a:r>
        </a:p>
      </dgm:t>
    </dgm:pt>
    <dgm:pt modelId="{D0F39F88-0474-4121-A5BE-F87493F4D10C}" type="parTrans" cxnId="{D4099F81-5F9F-4EFD-A074-7F03DE3FC9CB}">
      <dgm:prSet/>
      <dgm:spPr/>
      <dgm:t>
        <a:bodyPr/>
        <a:lstStyle/>
        <a:p>
          <a:endParaRPr lang="en-US"/>
        </a:p>
      </dgm:t>
    </dgm:pt>
    <dgm:pt modelId="{D0931397-8AED-4602-921A-4732ACE52F37}" type="sibTrans" cxnId="{D4099F81-5F9F-4EFD-A074-7F03DE3FC9CB}">
      <dgm:prSet/>
      <dgm:spPr/>
      <dgm:t>
        <a:bodyPr/>
        <a:lstStyle/>
        <a:p>
          <a:endParaRPr lang="en-US"/>
        </a:p>
      </dgm:t>
    </dgm:pt>
    <dgm:pt modelId="{9144DF78-8E2E-4C42-9B80-824E3470B7CD}">
      <dgm:prSet phldrT="[Text]"/>
      <dgm:spPr/>
      <dgm:t>
        <a:bodyPr/>
        <a:lstStyle/>
        <a:p>
          <a:r>
            <a:rPr lang="en-US" dirty="0"/>
            <a:t>Land Conversion</a:t>
          </a:r>
        </a:p>
      </dgm:t>
    </dgm:pt>
    <dgm:pt modelId="{4A06B076-5444-472F-A247-4B216CEB8B97}" type="parTrans" cxnId="{BD9921C7-7962-4E6D-8D99-859C984818C5}">
      <dgm:prSet/>
      <dgm:spPr/>
      <dgm:t>
        <a:bodyPr/>
        <a:lstStyle/>
        <a:p>
          <a:endParaRPr lang="en-US"/>
        </a:p>
      </dgm:t>
    </dgm:pt>
    <dgm:pt modelId="{BAD147EB-1E3B-44DA-BEC1-C123B5F71AFF}" type="sibTrans" cxnId="{BD9921C7-7962-4E6D-8D99-859C984818C5}">
      <dgm:prSet/>
      <dgm:spPr/>
      <dgm:t>
        <a:bodyPr/>
        <a:lstStyle/>
        <a:p>
          <a:endParaRPr lang="en-US"/>
        </a:p>
      </dgm:t>
    </dgm:pt>
    <dgm:pt modelId="{99F9968D-9084-4A99-84B3-93E081E71B5C}">
      <dgm:prSet phldrT="[Text]"/>
      <dgm:spPr/>
      <dgm:t>
        <a:bodyPr/>
        <a:lstStyle/>
        <a:p>
          <a:r>
            <a:rPr lang="en-US" dirty="0"/>
            <a:t>Species Richness</a:t>
          </a:r>
        </a:p>
      </dgm:t>
    </dgm:pt>
    <dgm:pt modelId="{3E006B96-E2F5-4700-A4E0-F576D0B77348}" type="parTrans" cxnId="{C96E64CF-A3A4-4FAE-94F3-64B09E85AA10}">
      <dgm:prSet/>
      <dgm:spPr/>
      <dgm:t>
        <a:bodyPr/>
        <a:lstStyle/>
        <a:p>
          <a:endParaRPr lang="en-US"/>
        </a:p>
      </dgm:t>
    </dgm:pt>
    <dgm:pt modelId="{0F11E15F-7651-4AE0-8431-08CFAD471269}" type="sibTrans" cxnId="{C96E64CF-A3A4-4FAE-94F3-64B09E85AA10}">
      <dgm:prSet/>
      <dgm:spPr/>
      <dgm:t>
        <a:bodyPr/>
        <a:lstStyle/>
        <a:p>
          <a:endParaRPr lang="en-US"/>
        </a:p>
      </dgm:t>
    </dgm:pt>
    <dgm:pt modelId="{0A8A12F2-235D-4B1C-8EFE-31CBD886B684}">
      <dgm:prSet phldrT="[Text]"/>
      <dgm:spPr/>
      <dgm:t>
        <a:bodyPr/>
        <a:lstStyle/>
        <a:p>
          <a:r>
            <a:rPr lang="en-US" dirty="0"/>
            <a:t>Pollution</a:t>
          </a:r>
        </a:p>
      </dgm:t>
    </dgm:pt>
    <dgm:pt modelId="{DDA82691-9F20-4190-ACC1-534F3CF6A16D}" type="parTrans" cxnId="{D2F5912D-E74F-4CEA-8F4B-BFF05CDBCC54}">
      <dgm:prSet/>
      <dgm:spPr/>
      <dgm:t>
        <a:bodyPr/>
        <a:lstStyle/>
        <a:p>
          <a:endParaRPr lang="en-US"/>
        </a:p>
      </dgm:t>
    </dgm:pt>
    <dgm:pt modelId="{9F9E805C-92E6-4757-A9C7-095717F1FFB7}" type="sibTrans" cxnId="{D2F5912D-E74F-4CEA-8F4B-BFF05CDBCC54}">
      <dgm:prSet/>
      <dgm:spPr/>
      <dgm:t>
        <a:bodyPr/>
        <a:lstStyle/>
        <a:p>
          <a:endParaRPr lang="en-US"/>
        </a:p>
      </dgm:t>
    </dgm:pt>
    <dgm:pt modelId="{13A3E5C3-C898-BB4B-BBEB-C4BD15E7BB4D}">
      <dgm:prSet phldrT="[Text]"/>
      <dgm:spPr/>
      <dgm:t>
        <a:bodyPr/>
        <a:lstStyle/>
        <a:p>
          <a:r>
            <a:rPr lang="en-US" dirty="0"/>
            <a:t>Invasive Species</a:t>
          </a:r>
        </a:p>
      </dgm:t>
    </dgm:pt>
    <dgm:pt modelId="{4BA895DB-47F8-D045-A986-DAB22FAA9852}" type="parTrans" cxnId="{462CC1A7-2110-5147-ACB4-5ADE4F41F609}">
      <dgm:prSet/>
      <dgm:spPr/>
      <dgm:t>
        <a:bodyPr/>
        <a:lstStyle/>
        <a:p>
          <a:endParaRPr lang="en-US"/>
        </a:p>
      </dgm:t>
    </dgm:pt>
    <dgm:pt modelId="{4E82EAB7-459D-8E4E-921D-8B4F3D873263}" type="sibTrans" cxnId="{462CC1A7-2110-5147-ACB4-5ADE4F41F609}">
      <dgm:prSet/>
      <dgm:spPr/>
      <dgm:t>
        <a:bodyPr/>
        <a:lstStyle/>
        <a:p>
          <a:endParaRPr lang="en-US"/>
        </a:p>
      </dgm:t>
    </dgm:pt>
    <dgm:pt modelId="{856BEC0F-8EE9-1F4B-B961-B089DAD03DC0}">
      <dgm:prSet phldrT="[Text]"/>
      <dgm:spPr/>
      <dgm:t>
        <a:bodyPr/>
        <a:lstStyle/>
        <a:p>
          <a:r>
            <a:rPr lang="en-US" dirty="0"/>
            <a:t>Topography Variation</a:t>
          </a:r>
        </a:p>
      </dgm:t>
    </dgm:pt>
    <dgm:pt modelId="{F43083C4-C265-AA46-A0E5-9695CE19914E}" type="parTrans" cxnId="{DE5885C1-6C29-DB45-8927-4F0F1D8E9856}">
      <dgm:prSet/>
      <dgm:spPr/>
      <dgm:t>
        <a:bodyPr/>
        <a:lstStyle/>
        <a:p>
          <a:endParaRPr lang="en-US"/>
        </a:p>
      </dgm:t>
    </dgm:pt>
    <dgm:pt modelId="{F8DC5BC5-FABB-DF48-98A9-4C050A23CBA6}" type="sibTrans" cxnId="{DE5885C1-6C29-DB45-8927-4F0F1D8E9856}">
      <dgm:prSet/>
      <dgm:spPr/>
      <dgm:t>
        <a:bodyPr/>
        <a:lstStyle/>
        <a:p>
          <a:endParaRPr lang="en-US"/>
        </a:p>
      </dgm:t>
    </dgm:pt>
    <dgm:pt modelId="{1C06A255-6445-4FEC-8ED6-6755EC00D09E}" type="pres">
      <dgm:prSet presAssocID="{C17CA403-BF0C-456C-87A6-DEE22BD66DD6}" presName="Name0" presStyleCnt="0">
        <dgm:presLayoutVars>
          <dgm:dir/>
          <dgm:animLvl val="lvl"/>
          <dgm:resizeHandles/>
        </dgm:presLayoutVars>
      </dgm:prSet>
      <dgm:spPr/>
    </dgm:pt>
    <dgm:pt modelId="{29EC6517-E897-4EE9-851C-3F323A39FA5E}" type="pres">
      <dgm:prSet presAssocID="{ADBDD97A-1549-40F4-AA6D-69592D755A94}" presName="linNode" presStyleCnt="0"/>
      <dgm:spPr/>
    </dgm:pt>
    <dgm:pt modelId="{3F164313-318D-4AD0-A7E1-950F1D5ED67D}" type="pres">
      <dgm:prSet presAssocID="{ADBDD97A-1549-40F4-AA6D-69592D755A94}" presName="parentShp" presStyleLbl="node1" presStyleIdx="0" presStyleCnt="2">
        <dgm:presLayoutVars>
          <dgm:bulletEnabled val="1"/>
        </dgm:presLayoutVars>
      </dgm:prSet>
      <dgm:spPr/>
    </dgm:pt>
    <dgm:pt modelId="{274E160F-4628-4422-81EE-D6F2C5F14D62}" type="pres">
      <dgm:prSet presAssocID="{ADBDD97A-1549-40F4-AA6D-69592D755A94}" presName="childShp" presStyleLbl="bgAccFollowNode1" presStyleIdx="0" presStyleCnt="2">
        <dgm:presLayoutVars>
          <dgm:bulletEnabled val="1"/>
        </dgm:presLayoutVars>
      </dgm:prSet>
      <dgm:spPr/>
    </dgm:pt>
    <dgm:pt modelId="{D81E121F-D03D-4367-8402-35F3C7456BCC}" type="pres">
      <dgm:prSet presAssocID="{39015E90-B16C-4AC6-A46C-C55EA9922F9B}" presName="spacing" presStyleCnt="0"/>
      <dgm:spPr/>
    </dgm:pt>
    <dgm:pt modelId="{B58DE9C6-D016-47F2-B1E4-F63DC508DB30}" type="pres">
      <dgm:prSet presAssocID="{B5E056C5-2CFD-4498-A290-993EF0D83C6A}" presName="linNode" presStyleCnt="0"/>
      <dgm:spPr/>
    </dgm:pt>
    <dgm:pt modelId="{87EC261D-1811-4021-B3A0-17A44946343E}" type="pres">
      <dgm:prSet presAssocID="{B5E056C5-2CFD-4498-A290-993EF0D83C6A}" presName="parentShp" presStyleLbl="node1" presStyleIdx="1" presStyleCnt="2">
        <dgm:presLayoutVars>
          <dgm:bulletEnabled val="1"/>
        </dgm:presLayoutVars>
      </dgm:prSet>
      <dgm:spPr/>
    </dgm:pt>
    <dgm:pt modelId="{878636A0-D52B-4400-9BA4-C446FF356BE0}" type="pres">
      <dgm:prSet presAssocID="{B5E056C5-2CFD-4498-A290-993EF0D83C6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F9138C06-25E7-404C-9DB0-296F12CC0118}" type="presOf" srcId="{ADBDD97A-1549-40F4-AA6D-69592D755A94}" destId="{3F164313-318D-4AD0-A7E1-950F1D5ED67D}" srcOrd="0" destOrd="0" presId="urn:microsoft.com/office/officeart/2005/8/layout/vList6"/>
    <dgm:cxn modelId="{CD0B6520-E864-47AA-8B21-D1377AFBA90B}" type="presOf" srcId="{CB840C83-9C9C-4CCC-8E20-E1577DECC3EA}" destId="{274E160F-4628-4422-81EE-D6F2C5F14D62}" srcOrd="0" destOrd="0" presId="urn:microsoft.com/office/officeart/2005/8/layout/vList6"/>
    <dgm:cxn modelId="{D2F5912D-E74F-4CEA-8F4B-BFF05CDBCC54}" srcId="{B5E056C5-2CFD-4498-A290-993EF0D83C6A}" destId="{0A8A12F2-235D-4B1C-8EFE-31CBD886B684}" srcOrd="2" destOrd="0" parTransId="{DDA82691-9F20-4190-ACC1-534F3CF6A16D}" sibTransId="{9F9E805C-92E6-4757-A9C7-095717F1FFB7}"/>
    <dgm:cxn modelId="{76C98C6C-2DCA-47F4-B000-2959C5D4C799}" type="presOf" srcId="{0A8A12F2-235D-4B1C-8EFE-31CBD886B684}" destId="{878636A0-D52B-4400-9BA4-C446FF356BE0}" srcOrd="0" destOrd="2" presId="urn:microsoft.com/office/officeart/2005/8/layout/vList6"/>
    <dgm:cxn modelId="{F377F473-3248-3442-82AB-09CB2C6EEB30}" type="presOf" srcId="{856BEC0F-8EE9-1F4B-B961-B089DAD03DC0}" destId="{274E160F-4628-4422-81EE-D6F2C5F14D62}" srcOrd="0" destOrd="3" presId="urn:microsoft.com/office/officeart/2005/8/layout/vList6"/>
    <dgm:cxn modelId="{D4099F81-5F9F-4EFD-A074-7F03DE3FC9CB}" srcId="{B5E056C5-2CFD-4498-A290-993EF0D83C6A}" destId="{47D31841-5126-4578-BE85-E31301FA3D53}" srcOrd="0" destOrd="0" parTransId="{D0F39F88-0474-4121-A5BE-F87493F4D10C}" sibTransId="{D0931397-8AED-4602-921A-4732ACE52F37}"/>
    <dgm:cxn modelId="{ABEF92A0-ECBD-49C3-8C43-1A0C9B5881B8}" type="presOf" srcId="{9144DF78-8E2E-4C42-9B80-824E3470B7CD}" destId="{878636A0-D52B-4400-9BA4-C446FF356BE0}" srcOrd="0" destOrd="1" presId="urn:microsoft.com/office/officeart/2005/8/layout/vList6"/>
    <dgm:cxn modelId="{462CC1A7-2110-5147-ACB4-5ADE4F41F609}" srcId="{B5E056C5-2CFD-4498-A290-993EF0D83C6A}" destId="{13A3E5C3-C898-BB4B-BBEB-C4BD15E7BB4D}" srcOrd="3" destOrd="0" parTransId="{4BA895DB-47F8-D045-A986-DAB22FAA9852}" sibTransId="{4E82EAB7-459D-8E4E-921D-8B4F3D873263}"/>
    <dgm:cxn modelId="{AE11E8A9-57A4-488A-9651-52FE8DE5B7A3}" srcId="{ADBDD97A-1549-40F4-AA6D-69592D755A94}" destId="{CB840C83-9C9C-4CCC-8E20-E1577DECC3EA}" srcOrd="0" destOrd="0" parTransId="{1F406EF6-FFD2-4ED2-8D65-201895EF1BA5}" sibTransId="{E7B4795C-38EC-479F-BEB4-1DFF6DE87001}"/>
    <dgm:cxn modelId="{012138B2-FF5B-4802-9017-4D1107FAEF6F}" type="presOf" srcId="{47D31841-5126-4578-BE85-E31301FA3D53}" destId="{878636A0-D52B-4400-9BA4-C446FF356BE0}" srcOrd="0" destOrd="0" presId="urn:microsoft.com/office/officeart/2005/8/layout/vList6"/>
    <dgm:cxn modelId="{446BBEB2-CAC8-5E40-AE6D-126426CEC7C2}" type="presOf" srcId="{13A3E5C3-C898-BB4B-BBEB-C4BD15E7BB4D}" destId="{878636A0-D52B-4400-9BA4-C446FF356BE0}" srcOrd="0" destOrd="3" presId="urn:microsoft.com/office/officeart/2005/8/layout/vList6"/>
    <dgm:cxn modelId="{F1299FB3-AD00-43DF-97E0-BAA5397CE27A}" srcId="{C17CA403-BF0C-456C-87A6-DEE22BD66DD6}" destId="{ADBDD97A-1549-40F4-AA6D-69592D755A94}" srcOrd="0" destOrd="0" parTransId="{9E4C35D2-1B54-4FEB-8425-D414B0EAD6DA}" sibTransId="{39015E90-B16C-4AC6-A46C-C55EA9922F9B}"/>
    <dgm:cxn modelId="{D16E9BC0-CD6D-4EC9-9042-E310443789B6}" type="presOf" srcId="{5C557904-712F-4F84-8384-29B0D3A2AD66}" destId="{274E160F-4628-4422-81EE-D6F2C5F14D62}" srcOrd="0" destOrd="1" presId="urn:microsoft.com/office/officeart/2005/8/layout/vList6"/>
    <dgm:cxn modelId="{DE5885C1-6C29-DB45-8927-4F0F1D8E9856}" srcId="{ADBDD97A-1549-40F4-AA6D-69592D755A94}" destId="{856BEC0F-8EE9-1F4B-B961-B089DAD03DC0}" srcOrd="3" destOrd="0" parTransId="{F43083C4-C265-AA46-A0E5-9695CE19914E}" sibTransId="{F8DC5BC5-FABB-DF48-98A9-4C050A23CBA6}"/>
    <dgm:cxn modelId="{6D8F64C2-CD8B-4095-AC7F-6C8799D0D1D9}" srcId="{ADBDD97A-1549-40F4-AA6D-69592D755A94}" destId="{5C557904-712F-4F84-8384-29B0D3A2AD66}" srcOrd="1" destOrd="0" parTransId="{480C885B-3ABA-43EB-B978-9C7251A2EC21}" sibTransId="{D34C0E98-CF4E-45BD-AFEA-953BB6F60D64}"/>
    <dgm:cxn modelId="{FF3D79C2-E8D6-425F-864F-6710349388BA}" type="presOf" srcId="{99F9968D-9084-4A99-84B3-93E081E71B5C}" destId="{274E160F-4628-4422-81EE-D6F2C5F14D62}" srcOrd="0" destOrd="2" presId="urn:microsoft.com/office/officeart/2005/8/layout/vList6"/>
    <dgm:cxn modelId="{BD9921C7-7962-4E6D-8D99-859C984818C5}" srcId="{B5E056C5-2CFD-4498-A290-993EF0D83C6A}" destId="{9144DF78-8E2E-4C42-9B80-824E3470B7CD}" srcOrd="1" destOrd="0" parTransId="{4A06B076-5444-472F-A247-4B216CEB8B97}" sibTransId="{BAD147EB-1E3B-44DA-BEC1-C123B5F71AFF}"/>
    <dgm:cxn modelId="{6B5927CA-9386-4387-A46D-293D91B108B9}" type="presOf" srcId="{B5E056C5-2CFD-4498-A290-993EF0D83C6A}" destId="{87EC261D-1811-4021-B3A0-17A44946343E}" srcOrd="0" destOrd="0" presId="urn:microsoft.com/office/officeart/2005/8/layout/vList6"/>
    <dgm:cxn modelId="{C96E64CF-A3A4-4FAE-94F3-64B09E85AA10}" srcId="{ADBDD97A-1549-40F4-AA6D-69592D755A94}" destId="{99F9968D-9084-4A99-84B3-93E081E71B5C}" srcOrd="2" destOrd="0" parTransId="{3E006B96-E2F5-4700-A4E0-F576D0B77348}" sibTransId="{0F11E15F-7651-4AE0-8431-08CFAD471269}"/>
    <dgm:cxn modelId="{3E587ECF-3097-4B7D-9A50-2B32EA7C7DD5}" srcId="{C17CA403-BF0C-456C-87A6-DEE22BD66DD6}" destId="{B5E056C5-2CFD-4498-A290-993EF0D83C6A}" srcOrd="1" destOrd="0" parTransId="{6BD87F3A-6372-4B26-ACF5-228EEF47E34D}" sibTransId="{5574F483-506B-42ED-8733-24E43761D59F}"/>
    <dgm:cxn modelId="{9D1FFCDD-B3C7-4605-B54B-A140279A3F51}" type="presOf" srcId="{C17CA403-BF0C-456C-87A6-DEE22BD66DD6}" destId="{1C06A255-6445-4FEC-8ED6-6755EC00D09E}" srcOrd="0" destOrd="0" presId="urn:microsoft.com/office/officeart/2005/8/layout/vList6"/>
    <dgm:cxn modelId="{6D9E60F9-34C3-4AB0-952E-2FCF47C0FA0A}" type="presParOf" srcId="{1C06A255-6445-4FEC-8ED6-6755EC00D09E}" destId="{29EC6517-E897-4EE9-851C-3F323A39FA5E}" srcOrd="0" destOrd="0" presId="urn:microsoft.com/office/officeart/2005/8/layout/vList6"/>
    <dgm:cxn modelId="{39C38F0D-864B-4CD8-93A8-A1E03FA12825}" type="presParOf" srcId="{29EC6517-E897-4EE9-851C-3F323A39FA5E}" destId="{3F164313-318D-4AD0-A7E1-950F1D5ED67D}" srcOrd="0" destOrd="0" presId="urn:microsoft.com/office/officeart/2005/8/layout/vList6"/>
    <dgm:cxn modelId="{6F7B18DE-72D1-49C8-85B7-C38CFF143367}" type="presParOf" srcId="{29EC6517-E897-4EE9-851C-3F323A39FA5E}" destId="{274E160F-4628-4422-81EE-D6F2C5F14D62}" srcOrd="1" destOrd="0" presId="urn:microsoft.com/office/officeart/2005/8/layout/vList6"/>
    <dgm:cxn modelId="{E0D8EE11-26A7-4E7F-81B7-69AB6E26778E}" type="presParOf" srcId="{1C06A255-6445-4FEC-8ED6-6755EC00D09E}" destId="{D81E121F-D03D-4367-8402-35F3C7456BCC}" srcOrd="1" destOrd="0" presId="urn:microsoft.com/office/officeart/2005/8/layout/vList6"/>
    <dgm:cxn modelId="{2091B4F8-0678-470D-B6CE-8E393A6F714A}" type="presParOf" srcId="{1C06A255-6445-4FEC-8ED6-6755EC00D09E}" destId="{B58DE9C6-D016-47F2-B1E4-F63DC508DB30}" srcOrd="2" destOrd="0" presId="urn:microsoft.com/office/officeart/2005/8/layout/vList6"/>
    <dgm:cxn modelId="{E1ED1C4C-C0C7-4349-9BE5-CAFF44139C80}" type="presParOf" srcId="{B58DE9C6-D016-47F2-B1E4-F63DC508DB30}" destId="{87EC261D-1811-4021-B3A0-17A44946343E}" srcOrd="0" destOrd="0" presId="urn:microsoft.com/office/officeart/2005/8/layout/vList6"/>
    <dgm:cxn modelId="{C238D90A-BB5B-42FB-AD18-95EBBAE37732}" type="presParOf" srcId="{B58DE9C6-D016-47F2-B1E4-F63DC508DB30}" destId="{878636A0-D52B-4400-9BA4-C446FF356BE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E160F-4628-4422-81EE-D6F2C5F14D62}">
      <dsp:nvSpPr>
        <dsp:cNvPr id="0" name=""/>
        <dsp:cNvSpPr/>
      </dsp:nvSpPr>
      <dsp:spPr>
        <a:xfrm>
          <a:off x="2697012" y="496"/>
          <a:ext cx="4045519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Ecosystem Diversity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Climate Diversity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Species Richness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Topography Variation</a:t>
          </a:r>
        </a:p>
      </dsp:txBody>
      <dsp:txXfrm>
        <a:off x="2697012" y="242342"/>
        <a:ext cx="3319982" cy="1451073"/>
      </dsp:txXfrm>
    </dsp:sp>
    <dsp:sp modelId="{3F164313-318D-4AD0-A7E1-950F1D5ED67D}">
      <dsp:nvSpPr>
        <dsp:cNvPr id="0" name=""/>
        <dsp:cNvSpPr/>
      </dsp:nvSpPr>
      <dsp:spPr>
        <a:xfrm>
          <a:off x="0" y="496"/>
          <a:ext cx="2697012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Positive </a:t>
          </a:r>
        </a:p>
      </dsp:txBody>
      <dsp:txXfrm>
        <a:off x="94447" y="94943"/>
        <a:ext cx="2508118" cy="1745871"/>
      </dsp:txXfrm>
    </dsp:sp>
    <dsp:sp modelId="{878636A0-D52B-4400-9BA4-C446FF356BE0}">
      <dsp:nvSpPr>
        <dsp:cNvPr id="0" name=""/>
        <dsp:cNvSpPr/>
      </dsp:nvSpPr>
      <dsp:spPr>
        <a:xfrm>
          <a:off x="2697012" y="2128738"/>
          <a:ext cx="4045519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Human Impacts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Land Conversion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Pollution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Invasive Species</a:t>
          </a:r>
        </a:p>
      </dsp:txBody>
      <dsp:txXfrm>
        <a:off x="2697012" y="2370584"/>
        <a:ext cx="3319982" cy="1451073"/>
      </dsp:txXfrm>
    </dsp:sp>
    <dsp:sp modelId="{87EC261D-1811-4021-B3A0-17A44946343E}">
      <dsp:nvSpPr>
        <dsp:cNvPr id="0" name=""/>
        <dsp:cNvSpPr/>
      </dsp:nvSpPr>
      <dsp:spPr>
        <a:xfrm>
          <a:off x="0" y="2128738"/>
          <a:ext cx="2697012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Negative</a:t>
          </a:r>
        </a:p>
      </dsp:txBody>
      <dsp:txXfrm>
        <a:off x="94447" y="2223185"/>
        <a:ext cx="2508118" cy="1745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63D54-0560-4ED0-9954-63B63C5BE96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5EB9A-69A2-4CFF-82BA-10A67DF5E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7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9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8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4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8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6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CE2A3-153C-334B-B3B5-F0B9AD0554E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A9E8-219E-DD4A-A8CF-D37F6570E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8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daptwest.databasin.org/pages/adaptwest-climatena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69ECF6-01A6-45BC-ADCD-78FF7FD2F271}"/>
              </a:ext>
            </a:extLst>
          </p:cNvPr>
          <p:cNvSpPr/>
          <p:nvPr/>
        </p:nvSpPr>
        <p:spPr>
          <a:xfrm>
            <a:off x="-1" y="6071591"/>
            <a:ext cx="9143999" cy="786409"/>
          </a:xfrm>
          <a:prstGeom prst="rect">
            <a:avLst/>
          </a:prstGeom>
          <a:solidFill>
            <a:srgbClr val="00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BACA38-8473-4F58-9FC4-FD52820819CE}"/>
              </a:ext>
            </a:extLst>
          </p:cNvPr>
          <p:cNvSpPr/>
          <p:nvPr/>
        </p:nvSpPr>
        <p:spPr>
          <a:xfrm>
            <a:off x="-3647" y="0"/>
            <a:ext cx="9147646" cy="768071"/>
          </a:xfrm>
          <a:prstGeom prst="rect">
            <a:avLst/>
          </a:prstGeom>
          <a:solidFill>
            <a:srgbClr val="00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9BCFA-6E05-814A-A04B-3E9842A01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2964" y="501533"/>
            <a:ext cx="5775159" cy="2387600"/>
          </a:xfrm>
        </p:spPr>
        <p:txBody>
          <a:bodyPr>
            <a:normAutofit/>
          </a:bodyPr>
          <a:lstStyle/>
          <a:p>
            <a:r>
              <a:rPr lang="en-US" sz="7200" b="1" dirty="0"/>
              <a:t>Biodiversity</a:t>
            </a:r>
            <a:r>
              <a:rPr lang="en-US" dirty="0"/>
              <a:t> </a:t>
            </a:r>
            <a:br>
              <a:rPr lang="en-US" dirty="0"/>
            </a:br>
            <a:r>
              <a:rPr lang="en-US" sz="4400" i="1" dirty="0"/>
              <a:t>from Sea to Shining Sea</a:t>
            </a:r>
            <a:endParaRPr lang="en-US" i="1" dirty="0"/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95B7AE42-01CD-4747-B811-DBB6B4B6F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" y="0"/>
            <a:ext cx="3165231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1943BA8-B8F4-4675-B1C6-3936C1FE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5591" y="3721769"/>
            <a:ext cx="3844127" cy="974091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Andrea Ludwig, PhD, EIT</a:t>
            </a:r>
          </a:p>
          <a:p>
            <a:r>
              <a:rPr lang="en-US" sz="1600" i="1" dirty="0"/>
              <a:t>Associate Professor of Ecological Engineering         &amp; Extension Specialist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C6E58-DE3C-4600-9309-3E25DEFC4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522" y="4706787"/>
            <a:ext cx="3185809" cy="90408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74DED8-35D2-434C-8A8E-5BA93ECD872E}"/>
              </a:ext>
            </a:extLst>
          </p:cNvPr>
          <p:cNvCxnSpPr>
            <a:cxnSpLocks/>
          </p:cNvCxnSpPr>
          <p:nvPr/>
        </p:nvCxnSpPr>
        <p:spPr>
          <a:xfrm>
            <a:off x="4209248" y="3136231"/>
            <a:ext cx="3760470" cy="0"/>
          </a:xfrm>
          <a:prstGeom prst="line">
            <a:avLst/>
          </a:prstGeom>
          <a:ln w="28575">
            <a:solidFill>
              <a:srgbClr val="E65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3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ites.ualberta.ca/~ahamann/data/climatena/naMA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983" y="0"/>
            <a:ext cx="6061441" cy="68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9715" y="490194"/>
            <a:ext cx="268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Average Annual Rainfall </a:t>
            </a:r>
          </a:p>
        </p:txBody>
      </p:sp>
    </p:spTree>
    <p:extLst>
      <p:ext uri="{BB962C8B-B14F-4D97-AF65-F5344CB8AC3E}">
        <p14:creationId xmlns:p14="http://schemas.microsoft.com/office/powerpoint/2010/main" val="192744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ites.ualberta.ca/~ahamann/data/climatena/naMA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39" y="1008785"/>
            <a:ext cx="3063218" cy="34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ites.ualberta.ca/~ahamann/data/climatena/naMAP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934" y="1045436"/>
            <a:ext cx="3075139" cy="345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ites.ualberta.ca/~ahamann/data/climatena/naTaveDJF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795" y="1045436"/>
            <a:ext cx="3075139" cy="345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0414" y="205630"/>
            <a:ext cx="509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Climate Diversity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118" y="4661696"/>
            <a:ext cx="268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Average Annual Temperature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1295" y="4661696"/>
            <a:ext cx="268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Average Winter Temperature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3472" y="4670122"/>
            <a:ext cx="268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Average Annual Rainfall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7019" y="6221691"/>
            <a:ext cx="50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hlinkClick r:id="rId5"/>
              </a:rPr>
              <a:t>https://adaptwest.databasin.org/pages/adaptwest-climatena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9216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BCDF02-8C93-48AC-A2D5-BA62B1802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78" y="356285"/>
            <a:ext cx="8675972" cy="5611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0031F-E4CE-42BA-BB12-3DEC33623E9F}"/>
              </a:ext>
            </a:extLst>
          </p:cNvPr>
          <p:cNvSpPr txBox="1"/>
          <p:nvPr/>
        </p:nvSpPr>
        <p:spPr>
          <a:xfrm>
            <a:off x="1511166" y="6343049"/>
            <a:ext cx="6039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https://kids.britannica.com/students/assembly/view/65679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6740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F2F8C7E-0DAE-4787-AB84-B92DE3FA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2" y="74545"/>
            <a:ext cx="7992277" cy="6546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EF9CB-96CF-4F3F-83F9-C7EFC6ADCDF9}"/>
              </a:ext>
            </a:extLst>
          </p:cNvPr>
          <p:cNvSpPr txBox="1"/>
          <p:nvPr/>
        </p:nvSpPr>
        <p:spPr>
          <a:xfrm>
            <a:off x="1872114" y="6525928"/>
            <a:ext cx="6059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https://www.nrcs.usda.gov/wps/portal/nrcs/detail/national/technical/?cid=nrcs143_013738</a:t>
            </a:r>
          </a:p>
        </p:txBody>
      </p:sp>
    </p:spTree>
    <p:extLst>
      <p:ext uri="{BB962C8B-B14F-4D97-AF65-F5344CB8AC3E}">
        <p14:creationId xmlns:p14="http://schemas.microsoft.com/office/powerpoint/2010/main" val="758291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D4F12A7-DB14-B84D-A89B-822E2F39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82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DDE1-96BB-5141-B652-3A81B894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7277"/>
            <a:ext cx="7886700" cy="58356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Biodiversity from Sea to Shining Sea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412B7-F577-A141-8A6A-8E064D9F6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" y="937761"/>
            <a:ext cx="4549140" cy="3706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Based on the observations, what do you hypothesize are the top 5 most diverse states?</a:t>
            </a:r>
          </a:p>
          <a:p>
            <a:pPr lvl="1"/>
            <a:r>
              <a:rPr lang="en-US" sz="2000" dirty="0"/>
              <a:t>__________________</a:t>
            </a:r>
          </a:p>
          <a:p>
            <a:pPr lvl="1"/>
            <a:r>
              <a:rPr lang="en-US" sz="2000" dirty="0"/>
              <a:t>__________________</a:t>
            </a:r>
          </a:p>
          <a:p>
            <a:pPr lvl="1"/>
            <a:r>
              <a:rPr lang="en-US" sz="2000" dirty="0"/>
              <a:t>__________________</a:t>
            </a:r>
          </a:p>
          <a:p>
            <a:pPr lvl="1"/>
            <a:r>
              <a:rPr lang="en-US" sz="2000" dirty="0"/>
              <a:t>__________________</a:t>
            </a:r>
          </a:p>
          <a:p>
            <a:pPr lvl="1"/>
            <a:r>
              <a:rPr lang="en-US" sz="2000" dirty="0"/>
              <a:t>__________________</a:t>
            </a:r>
          </a:p>
          <a:p>
            <a:pPr lvl="1"/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00901B-6172-644F-B45C-9BA1C3039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4870" y="937761"/>
            <a:ext cx="43257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Based on the activity, what are the top five states with the greatest biodiversity?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_________________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3931D-BEBC-4048-895F-C62C8108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3771699"/>
            <a:ext cx="5766279" cy="2629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815A65-EC09-0D47-8F7F-629E89B99734}"/>
              </a:ext>
            </a:extLst>
          </p:cNvPr>
          <p:cNvSpPr txBox="1"/>
          <p:nvPr/>
        </p:nvSpPr>
        <p:spPr>
          <a:xfrm>
            <a:off x="125730" y="3316808"/>
            <a:ext cx="303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50 States: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FF91A-C438-1E44-81CB-E697D4548F20}"/>
              </a:ext>
            </a:extLst>
          </p:cNvPr>
          <p:cNvSpPr txBox="1"/>
          <p:nvPr/>
        </p:nvSpPr>
        <p:spPr>
          <a:xfrm>
            <a:off x="6115050" y="3954579"/>
            <a:ext cx="28856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Q1: What are some causes of biodiversity loss?</a:t>
            </a:r>
          </a:p>
          <a:p>
            <a:r>
              <a:rPr lang="en-US" dirty="0"/>
              <a:t>_______________________</a:t>
            </a:r>
          </a:p>
          <a:p>
            <a:r>
              <a:rPr lang="en-US" dirty="0"/>
              <a:t>_______________________</a:t>
            </a:r>
          </a:p>
          <a:p>
            <a:endParaRPr lang="en-US" dirty="0"/>
          </a:p>
          <a:p>
            <a:r>
              <a:rPr lang="en-US" dirty="0"/>
              <a:t>Q2: What can be done to protect biodiversity? </a:t>
            </a:r>
          </a:p>
          <a:p>
            <a:r>
              <a:rPr lang="en-US" dirty="0"/>
              <a:t>_______________________</a:t>
            </a:r>
          </a:p>
          <a:p>
            <a:r>
              <a:rPr lang="en-US" dirty="0"/>
              <a:t>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287031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72D74-605F-434A-892C-935C2EF95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0" y="150020"/>
            <a:ext cx="8314881" cy="6407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F6AF0-3E04-0843-A4EA-3833021866AA}"/>
              </a:ext>
            </a:extLst>
          </p:cNvPr>
          <p:cNvSpPr txBox="1"/>
          <p:nvPr/>
        </p:nvSpPr>
        <p:spPr>
          <a:xfrm>
            <a:off x="834421" y="307913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6,717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7944F-0F62-E043-BCF7-D1B5CD5BFBA0}"/>
              </a:ext>
            </a:extLst>
          </p:cNvPr>
          <p:cNvSpPr txBox="1"/>
          <p:nvPr/>
        </p:nvSpPr>
        <p:spPr>
          <a:xfrm>
            <a:off x="3997089" y="4647087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6,273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F5FA7-2278-BF40-A430-865316670104}"/>
              </a:ext>
            </a:extLst>
          </p:cNvPr>
          <p:cNvSpPr txBox="1"/>
          <p:nvPr/>
        </p:nvSpPr>
        <p:spPr>
          <a:xfrm>
            <a:off x="2020918" y="3848381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4,759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E9345-A66D-D843-BA00-4C9B63D87840}"/>
              </a:ext>
            </a:extLst>
          </p:cNvPr>
          <p:cNvSpPr txBox="1"/>
          <p:nvPr/>
        </p:nvSpPr>
        <p:spPr>
          <a:xfrm>
            <a:off x="2871312" y="401955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4,583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66C9-FBE9-BE48-B9C2-7BD50443A50A}"/>
              </a:ext>
            </a:extLst>
          </p:cNvPr>
          <p:cNvSpPr txBox="1"/>
          <p:nvPr/>
        </p:nvSpPr>
        <p:spPr>
          <a:xfrm>
            <a:off x="6024721" y="434148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4,533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F5106B-9611-9D41-8465-4FDF31073F5D}"/>
              </a:ext>
            </a:extLst>
          </p:cNvPr>
          <p:cNvSpPr txBox="1"/>
          <p:nvPr/>
        </p:nvSpPr>
        <p:spPr>
          <a:xfrm>
            <a:off x="6586525" y="427496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4,436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12B55-96C6-A44C-B1E4-821497017E0B}"/>
              </a:ext>
            </a:extLst>
          </p:cNvPr>
          <p:cNvSpPr txBox="1"/>
          <p:nvPr/>
        </p:nvSpPr>
        <p:spPr>
          <a:xfrm rot="3699489">
            <a:off x="6836859" y="537735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4,368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1DE01-E139-DF45-872A-3251A7285FA1}"/>
              </a:ext>
            </a:extLst>
          </p:cNvPr>
          <p:cNvSpPr txBox="1"/>
          <p:nvPr/>
        </p:nvSpPr>
        <p:spPr>
          <a:xfrm>
            <a:off x="1138301" y="167481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4,136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35B11-DA0B-B145-99EF-CD865BE6D31C}"/>
              </a:ext>
            </a:extLst>
          </p:cNvPr>
          <p:cNvSpPr txBox="1"/>
          <p:nvPr/>
        </p:nvSpPr>
        <p:spPr>
          <a:xfrm>
            <a:off x="7294059" y="3616732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4,131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D448D-6E8C-A64D-81A5-4AC9E22F4923}"/>
              </a:ext>
            </a:extLst>
          </p:cNvPr>
          <p:cNvSpPr txBox="1"/>
          <p:nvPr/>
        </p:nvSpPr>
        <p:spPr>
          <a:xfrm>
            <a:off x="2151445" y="2961911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3,892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23C99-E247-714B-8EEC-0E5DFF02CCEE}"/>
              </a:ext>
            </a:extLst>
          </p:cNvPr>
          <p:cNvSpPr txBox="1"/>
          <p:nvPr/>
        </p:nvSpPr>
        <p:spPr>
          <a:xfrm>
            <a:off x="1499712" y="2737612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3,872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20037-B106-5A4D-BCBE-121D3F139E8D}"/>
              </a:ext>
            </a:extLst>
          </p:cNvPr>
          <p:cNvSpPr txBox="1"/>
          <p:nvPr/>
        </p:nvSpPr>
        <p:spPr>
          <a:xfrm>
            <a:off x="7221216" y="3252489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3,803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220C9-E501-9D4B-AEDC-5AB30D186603}"/>
              </a:ext>
            </a:extLst>
          </p:cNvPr>
          <p:cNvSpPr txBox="1"/>
          <p:nvPr/>
        </p:nvSpPr>
        <p:spPr>
          <a:xfrm>
            <a:off x="6020843" y="372143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3,772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135C1E-35D0-454E-8B46-93DA2999F1C4}"/>
              </a:ext>
            </a:extLst>
          </p:cNvPr>
          <p:cNvSpPr txBox="1"/>
          <p:nvPr/>
        </p:nvSpPr>
        <p:spPr>
          <a:xfrm>
            <a:off x="6932271" y="392717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3,701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FCD62E-A1B4-EB42-A9D1-AB868453FDF7}"/>
              </a:ext>
            </a:extLst>
          </p:cNvPr>
          <p:cNvSpPr txBox="1"/>
          <p:nvPr/>
        </p:nvSpPr>
        <p:spPr>
          <a:xfrm>
            <a:off x="4376456" y="392491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3,616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0DB37C-FD7F-2D4A-B11E-4E8A96065273}"/>
              </a:ext>
            </a:extLst>
          </p:cNvPr>
          <p:cNvSpPr txBox="1"/>
          <p:nvPr/>
        </p:nvSpPr>
        <p:spPr>
          <a:xfrm>
            <a:off x="3077801" y="309314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3,597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34DBC0-A977-C64E-AF58-468A1701532D}"/>
              </a:ext>
            </a:extLst>
          </p:cNvPr>
          <p:cNvSpPr txBox="1"/>
          <p:nvPr/>
        </p:nvSpPr>
        <p:spPr>
          <a:xfrm>
            <a:off x="5567521" y="420595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3,580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9367A-5009-0945-ACBC-1DEEDD69FC33}"/>
              </a:ext>
            </a:extLst>
          </p:cNvPr>
          <p:cNvSpPr txBox="1"/>
          <p:nvPr/>
        </p:nvSpPr>
        <p:spPr>
          <a:xfrm>
            <a:off x="5080052" y="453600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3,495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26F97B-CB49-DF4A-810E-BFC02B0CD099}"/>
              </a:ext>
            </a:extLst>
          </p:cNvPr>
          <p:cNvSpPr txBox="1"/>
          <p:nvPr/>
        </p:nvSpPr>
        <p:spPr>
          <a:xfrm>
            <a:off x="5099874" y="396774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3,415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130B4F-1207-234A-B937-8CFFECBA6685}"/>
              </a:ext>
            </a:extLst>
          </p:cNvPr>
          <p:cNvSpPr txBox="1"/>
          <p:nvPr/>
        </p:nvSpPr>
        <p:spPr>
          <a:xfrm>
            <a:off x="1333526" y="111276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3,375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127095-4275-0642-8D4D-2CFEDA30AE30}"/>
              </a:ext>
            </a:extLst>
          </p:cNvPr>
          <p:cNvSpPr txBox="1"/>
          <p:nvPr/>
        </p:nvSpPr>
        <p:spPr>
          <a:xfrm>
            <a:off x="5053211" y="3299397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3,340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37A894-2F19-5340-AC28-B8215BA8D4E8}"/>
              </a:ext>
            </a:extLst>
          </p:cNvPr>
          <p:cNvSpPr txBox="1"/>
          <p:nvPr/>
        </p:nvSpPr>
        <p:spPr>
          <a:xfrm>
            <a:off x="7462693" y="212610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3,333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56EB1D-DBA5-8948-879E-65FF212E1FB6}"/>
              </a:ext>
            </a:extLst>
          </p:cNvPr>
          <p:cNvSpPr txBox="1"/>
          <p:nvPr/>
        </p:nvSpPr>
        <p:spPr>
          <a:xfrm>
            <a:off x="6224749" y="337605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3,258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6A7C16-2302-7B4B-95E0-D2F0A473498F}"/>
              </a:ext>
            </a:extLst>
          </p:cNvPr>
          <p:cNvSpPr txBox="1"/>
          <p:nvPr/>
        </p:nvSpPr>
        <p:spPr>
          <a:xfrm>
            <a:off x="5563643" y="290141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3,258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9855E-F373-BD43-9D31-5B05E018144E}"/>
              </a:ext>
            </a:extLst>
          </p:cNvPr>
          <p:cNvSpPr txBox="1"/>
          <p:nvPr/>
        </p:nvSpPr>
        <p:spPr>
          <a:xfrm>
            <a:off x="1956912" y="198428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3,205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C5CEF2-B1BC-8B40-A217-0702E7DD10D5}"/>
              </a:ext>
            </a:extLst>
          </p:cNvPr>
          <p:cNvSpPr txBox="1"/>
          <p:nvPr/>
        </p:nvSpPr>
        <p:spPr>
          <a:xfrm>
            <a:off x="2916793" y="2312069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3,184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CFBA77-7440-D74A-908A-6E1A55DDC9DF}"/>
              </a:ext>
            </a:extLst>
          </p:cNvPr>
          <p:cNvSpPr txBox="1"/>
          <p:nvPr/>
        </p:nvSpPr>
        <p:spPr>
          <a:xfrm>
            <a:off x="6478043" y="282609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3,152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88BDAB-8668-4C4B-9E36-60AE11D16559}"/>
              </a:ext>
            </a:extLst>
          </p:cNvPr>
          <p:cNvSpPr txBox="1"/>
          <p:nvPr/>
        </p:nvSpPr>
        <p:spPr>
          <a:xfrm>
            <a:off x="7406032" y="2863798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3,148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21E382-6183-A444-AA2A-B70A6A599015}"/>
              </a:ext>
            </a:extLst>
          </p:cNvPr>
          <p:cNvSpPr txBox="1"/>
          <p:nvPr/>
        </p:nvSpPr>
        <p:spPr>
          <a:xfrm>
            <a:off x="6129325" y="2310743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C5A635-A41D-E243-B2AE-D09B24F9653D}"/>
              </a:ext>
            </a:extLst>
          </p:cNvPr>
          <p:cNvSpPr txBox="1"/>
          <p:nvPr/>
        </p:nvSpPr>
        <p:spPr>
          <a:xfrm>
            <a:off x="7139149" y="256302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FD0A4C-5884-9C41-A727-8CC408BAF00F}"/>
              </a:ext>
            </a:extLst>
          </p:cNvPr>
          <p:cNvSpPr txBox="1"/>
          <p:nvPr/>
        </p:nvSpPr>
        <p:spPr>
          <a:xfrm>
            <a:off x="6002605" y="288133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3,098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1939F0-FF83-EC46-A2E2-A4BDDFD5AFDA}"/>
              </a:ext>
            </a:extLst>
          </p:cNvPr>
          <p:cNvSpPr txBox="1"/>
          <p:nvPr/>
        </p:nvSpPr>
        <p:spPr>
          <a:xfrm rot="18150339">
            <a:off x="7587910" y="2355485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3,022</a:t>
            </a:r>
            <a:endParaRPr lang="en-US" sz="556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513D5F-76EF-5349-9D5F-7FBDE39A7858}"/>
              </a:ext>
            </a:extLst>
          </p:cNvPr>
          <p:cNvSpPr txBox="1"/>
          <p:nvPr/>
        </p:nvSpPr>
        <p:spPr>
          <a:xfrm>
            <a:off x="2709816" y="143963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2,921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FE1B8-0FD9-B44E-B49F-13C53D86A463}"/>
              </a:ext>
            </a:extLst>
          </p:cNvPr>
          <p:cNvSpPr txBox="1"/>
          <p:nvPr/>
        </p:nvSpPr>
        <p:spPr>
          <a:xfrm>
            <a:off x="6836859" y="3094709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2,873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2AD05D-9B1D-154E-82D4-F03CBA2AA6C0}"/>
              </a:ext>
            </a:extLst>
          </p:cNvPr>
          <p:cNvSpPr txBox="1"/>
          <p:nvPr/>
        </p:nvSpPr>
        <p:spPr>
          <a:xfrm>
            <a:off x="5400548" y="203046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2,869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FB034B-C36A-B64C-9F53-AEE7B21C5C54}"/>
              </a:ext>
            </a:extLst>
          </p:cNvPr>
          <p:cNvSpPr txBox="1"/>
          <p:nvPr/>
        </p:nvSpPr>
        <p:spPr>
          <a:xfrm>
            <a:off x="4716209" y="1597883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2,817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863CC2-7423-1240-B800-E4FBF81748A0}"/>
              </a:ext>
            </a:extLst>
          </p:cNvPr>
          <p:cNvSpPr txBox="1"/>
          <p:nvPr/>
        </p:nvSpPr>
        <p:spPr>
          <a:xfrm>
            <a:off x="4091059" y="319108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2,778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A6AA31-951D-B344-B8FA-D1A939424044}"/>
              </a:ext>
            </a:extLst>
          </p:cNvPr>
          <p:cNvSpPr txBox="1"/>
          <p:nvPr/>
        </p:nvSpPr>
        <p:spPr>
          <a:xfrm>
            <a:off x="4030165" y="267848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2,587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4BB90D-7151-3F44-B3C9-9B115620A787}"/>
              </a:ext>
            </a:extLst>
          </p:cNvPr>
          <p:cNvSpPr txBox="1"/>
          <p:nvPr/>
        </p:nvSpPr>
        <p:spPr>
          <a:xfrm>
            <a:off x="4873738" y="260581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2,533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2B821-E587-CA4D-A2CE-2E59731F38A5}"/>
              </a:ext>
            </a:extLst>
          </p:cNvPr>
          <p:cNvSpPr txBox="1"/>
          <p:nvPr/>
        </p:nvSpPr>
        <p:spPr>
          <a:xfrm>
            <a:off x="3959338" y="2067392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2,406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5C21DC-6E45-8249-A73F-0782B9B6D991}"/>
              </a:ext>
            </a:extLst>
          </p:cNvPr>
          <p:cNvSpPr txBox="1"/>
          <p:nvPr/>
        </p:nvSpPr>
        <p:spPr>
          <a:xfrm>
            <a:off x="7846671" y="2903419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2,244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2D1C86-3AF9-2144-8A1E-2E5FFFE32105}"/>
              </a:ext>
            </a:extLst>
          </p:cNvPr>
          <p:cNvSpPr txBox="1"/>
          <p:nvPr/>
        </p:nvSpPr>
        <p:spPr>
          <a:xfrm>
            <a:off x="3853681" y="1511771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1,889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EF4601-1825-2A42-94F9-D06B6EDCA910}"/>
              </a:ext>
            </a:extLst>
          </p:cNvPr>
          <p:cNvSpPr txBox="1"/>
          <p:nvPr/>
        </p:nvSpPr>
        <p:spPr>
          <a:xfrm>
            <a:off x="1138301" y="539804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1,835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74D631-E230-A044-8EAB-B618365DDBDB}"/>
              </a:ext>
            </a:extLst>
          </p:cNvPr>
          <p:cNvSpPr txBox="1"/>
          <p:nvPr/>
        </p:nvSpPr>
        <p:spPr>
          <a:xfrm>
            <a:off x="3094593" y="568402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1,418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6A77AB-DE56-2F45-AACC-0B8D560417C5}"/>
              </a:ext>
            </a:extLst>
          </p:cNvPr>
          <p:cNvSpPr txBox="1"/>
          <p:nvPr/>
        </p:nvSpPr>
        <p:spPr>
          <a:xfrm rot="20933530">
            <a:off x="7914928" y="2186855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2,497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BAE2AAF-EDA4-0945-807A-CFD115B79601}"/>
              </a:ext>
            </a:extLst>
          </p:cNvPr>
          <p:cNvSpPr txBox="1"/>
          <p:nvPr/>
        </p:nvSpPr>
        <p:spPr>
          <a:xfrm rot="16592358">
            <a:off x="7678416" y="1497007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2,327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44752D-357F-FA47-90CB-0F980A629649}"/>
              </a:ext>
            </a:extLst>
          </p:cNvPr>
          <p:cNvSpPr txBox="1"/>
          <p:nvPr/>
        </p:nvSpPr>
        <p:spPr>
          <a:xfrm>
            <a:off x="7832784" y="1740968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2,274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98F7F2-72CC-D244-AF29-6043121B263F}"/>
              </a:ext>
            </a:extLst>
          </p:cNvPr>
          <p:cNvSpPr txBox="1"/>
          <p:nvPr/>
        </p:nvSpPr>
        <p:spPr>
          <a:xfrm>
            <a:off x="8061810" y="2129655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2,765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0DAC5F-1A34-2D4D-8626-9A4C5BD4AA12}"/>
              </a:ext>
            </a:extLst>
          </p:cNvPr>
          <p:cNvSpPr txBox="1"/>
          <p:nvPr/>
        </p:nvSpPr>
        <p:spPr>
          <a:xfrm>
            <a:off x="8216648" y="145150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2,352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3131C6-144B-2A42-B162-ED142B42483A}"/>
              </a:ext>
            </a:extLst>
          </p:cNvPr>
          <p:cNvSpPr txBox="1"/>
          <p:nvPr/>
        </p:nvSpPr>
        <p:spPr>
          <a:xfrm>
            <a:off x="8258839" y="2362412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2,078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EF8F9FE-7F77-5144-BE13-A0C6BA85C53A}"/>
              </a:ext>
            </a:extLst>
          </p:cNvPr>
          <p:cNvSpPr txBox="1"/>
          <p:nvPr/>
        </p:nvSpPr>
        <p:spPr>
          <a:xfrm>
            <a:off x="3283185" y="399960"/>
            <a:ext cx="4761925" cy="6822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United States of America</a:t>
            </a:r>
          </a:p>
          <a:p>
            <a:pPr algn="ctr"/>
            <a:r>
              <a:rPr lang="en-US" sz="500" i="1" dirty="0"/>
              <a:t>Species Diversity by State</a:t>
            </a:r>
            <a:r>
              <a:rPr lang="en-US" sz="500" i="1" baseline="30000" dirty="0"/>
              <a:t>1</a:t>
            </a:r>
          </a:p>
          <a:p>
            <a:pPr algn="ctr"/>
            <a:endParaRPr lang="en-US" sz="2000" i="1" baseline="30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F2D081-2C07-224A-9DF8-A65534FAD9EA}"/>
              </a:ext>
            </a:extLst>
          </p:cNvPr>
          <p:cNvSpPr txBox="1"/>
          <p:nvPr/>
        </p:nvSpPr>
        <p:spPr>
          <a:xfrm>
            <a:off x="4548259" y="5924606"/>
            <a:ext cx="4534032" cy="6481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78" baseline="30000" dirty="0"/>
              <a:t>1 </a:t>
            </a:r>
            <a:r>
              <a:rPr lang="en-US" sz="778" dirty="0"/>
              <a:t>Bruce A. Stein. 2002. </a:t>
            </a:r>
            <a:r>
              <a:rPr lang="en-US" sz="778" i="1" dirty="0"/>
              <a:t>States of the Union: Ranking America’s Biodiversity</a:t>
            </a:r>
            <a:r>
              <a:rPr lang="en-US" sz="778" dirty="0"/>
              <a:t>. Arlington, Virginia: NatureServe. </a:t>
            </a:r>
          </a:p>
          <a:p>
            <a:endParaRPr lang="en-US" sz="778" i="1" dirty="0"/>
          </a:p>
          <a:p>
            <a:endParaRPr lang="en-US" sz="778" i="1" dirty="0"/>
          </a:p>
          <a:p>
            <a:endParaRPr lang="en-US" sz="778" i="1" dirty="0"/>
          </a:p>
          <a:p>
            <a:endParaRPr lang="en-US" sz="500" i="1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F5B633-246D-BF47-8E2E-87A0A7C2EEDF}"/>
              </a:ext>
            </a:extLst>
          </p:cNvPr>
          <p:cNvCxnSpPr>
            <a:cxnSpLocks/>
          </p:cNvCxnSpPr>
          <p:nvPr/>
        </p:nvCxnSpPr>
        <p:spPr>
          <a:xfrm flipH="1" flipV="1">
            <a:off x="8180113" y="2291719"/>
            <a:ext cx="58534" cy="1111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EBAAED-63C9-2B40-9BD3-C4A8DDDF8B5B}"/>
              </a:ext>
            </a:extLst>
          </p:cNvPr>
          <p:cNvCxnSpPr>
            <a:cxnSpLocks/>
          </p:cNvCxnSpPr>
          <p:nvPr/>
        </p:nvCxnSpPr>
        <p:spPr>
          <a:xfrm flipV="1">
            <a:off x="7751260" y="2950355"/>
            <a:ext cx="95412" cy="661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536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BCDF02-8C93-48AC-A2D5-BA62B1802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78" y="356285"/>
            <a:ext cx="8675972" cy="5611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0031F-E4CE-42BA-BB12-3DEC33623E9F}"/>
              </a:ext>
            </a:extLst>
          </p:cNvPr>
          <p:cNvSpPr txBox="1"/>
          <p:nvPr/>
        </p:nvSpPr>
        <p:spPr>
          <a:xfrm>
            <a:off x="1511166" y="6343049"/>
            <a:ext cx="6039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https://kids.britannica.com/students/assembly/view/65679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67260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72D74-605F-434A-892C-935C2EF95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0" y="150020"/>
            <a:ext cx="8314881" cy="6407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F6AF0-3E04-0843-A4EA-3833021866AA}"/>
              </a:ext>
            </a:extLst>
          </p:cNvPr>
          <p:cNvSpPr txBox="1"/>
          <p:nvPr/>
        </p:nvSpPr>
        <p:spPr>
          <a:xfrm>
            <a:off x="834421" y="307913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6,717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7944F-0F62-E043-BCF7-D1B5CD5BFBA0}"/>
              </a:ext>
            </a:extLst>
          </p:cNvPr>
          <p:cNvSpPr txBox="1"/>
          <p:nvPr/>
        </p:nvSpPr>
        <p:spPr>
          <a:xfrm>
            <a:off x="3997089" y="4647087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6,273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F5FA7-2278-BF40-A430-865316670104}"/>
              </a:ext>
            </a:extLst>
          </p:cNvPr>
          <p:cNvSpPr txBox="1"/>
          <p:nvPr/>
        </p:nvSpPr>
        <p:spPr>
          <a:xfrm>
            <a:off x="2020918" y="3848381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4,759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E9345-A66D-D843-BA00-4C9B63D87840}"/>
              </a:ext>
            </a:extLst>
          </p:cNvPr>
          <p:cNvSpPr txBox="1"/>
          <p:nvPr/>
        </p:nvSpPr>
        <p:spPr>
          <a:xfrm>
            <a:off x="2871312" y="401955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4,583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66C9-FBE9-BE48-B9C2-7BD50443A50A}"/>
              </a:ext>
            </a:extLst>
          </p:cNvPr>
          <p:cNvSpPr txBox="1"/>
          <p:nvPr/>
        </p:nvSpPr>
        <p:spPr>
          <a:xfrm>
            <a:off x="6024721" y="434148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4,533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F5106B-9611-9D41-8465-4FDF31073F5D}"/>
              </a:ext>
            </a:extLst>
          </p:cNvPr>
          <p:cNvSpPr txBox="1"/>
          <p:nvPr/>
        </p:nvSpPr>
        <p:spPr>
          <a:xfrm>
            <a:off x="6586525" y="427496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4,436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E12B55-96C6-A44C-B1E4-821497017E0B}"/>
              </a:ext>
            </a:extLst>
          </p:cNvPr>
          <p:cNvSpPr txBox="1"/>
          <p:nvPr/>
        </p:nvSpPr>
        <p:spPr>
          <a:xfrm rot="3699489">
            <a:off x="6836859" y="537735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4,368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1DE01-E139-DF45-872A-3251A7285FA1}"/>
              </a:ext>
            </a:extLst>
          </p:cNvPr>
          <p:cNvSpPr txBox="1"/>
          <p:nvPr/>
        </p:nvSpPr>
        <p:spPr>
          <a:xfrm>
            <a:off x="1138301" y="167481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4,136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35B11-DA0B-B145-99EF-CD865BE6D31C}"/>
              </a:ext>
            </a:extLst>
          </p:cNvPr>
          <p:cNvSpPr txBox="1"/>
          <p:nvPr/>
        </p:nvSpPr>
        <p:spPr>
          <a:xfrm>
            <a:off x="7294059" y="3616732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4,131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D448D-6E8C-A64D-81A5-4AC9E22F4923}"/>
              </a:ext>
            </a:extLst>
          </p:cNvPr>
          <p:cNvSpPr txBox="1"/>
          <p:nvPr/>
        </p:nvSpPr>
        <p:spPr>
          <a:xfrm>
            <a:off x="2151445" y="2961911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3,892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23C99-E247-714B-8EEC-0E5DFF02CCEE}"/>
              </a:ext>
            </a:extLst>
          </p:cNvPr>
          <p:cNvSpPr txBox="1"/>
          <p:nvPr/>
        </p:nvSpPr>
        <p:spPr>
          <a:xfrm>
            <a:off x="1499712" y="2737612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3,872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20037-B106-5A4D-BCBE-121D3F139E8D}"/>
              </a:ext>
            </a:extLst>
          </p:cNvPr>
          <p:cNvSpPr txBox="1"/>
          <p:nvPr/>
        </p:nvSpPr>
        <p:spPr>
          <a:xfrm>
            <a:off x="7221216" y="3252489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3,803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220C9-E501-9D4B-AEDC-5AB30D186603}"/>
              </a:ext>
            </a:extLst>
          </p:cNvPr>
          <p:cNvSpPr txBox="1"/>
          <p:nvPr/>
        </p:nvSpPr>
        <p:spPr>
          <a:xfrm>
            <a:off x="6020843" y="372143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3,772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135C1E-35D0-454E-8B46-93DA2999F1C4}"/>
              </a:ext>
            </a:extLst>
          </p:cNvPr>
          <p:cNvSpPr txBox="1"/>
          <p:nvPr/>
        </p:nvSpPr>
        <p:spPr>
          <a:xfrm>
            <a:off x="6932271" y="392717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3,701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FCD62E-A1B4-EB42-A9D1-AB868453FDF7}"/>
              </a:ext>
            </a:extLst>
          </p:cNvPr>
          <p:cNvSpPr txBox="1"/>
          <p:nvPr/>
        </p:nvSpPr>
        <p:spPr>
          <a:xfrm>
            <a:off x="4376456" y="392491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3,616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0DB37C-FD7F-2D4A-B11E-4E8A96065273}"/>
              </a:ext>
            </a:extLst>
          </p:cNvPr>
          <p:cNvSpPr txBox="1"/>
          <p:nvPr/>
        </p:nvSpPr>
        <p:spPr>
          <a:xfrm>
            <a:off x="3077801" y="309314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3,597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34DBC0-A977-C64E-AF58-468A1701532D}"/>
              </a:ext>
            </a:extLst>
          </p:cNvPr>
          <p:cNvSpPr txBox="1"/>
          <p:nvPr/>
        </p:nvSpPr>
        <p:spPr>
          <a:xfrm>
            <a:off x="5567521" y="420595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3,580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9367A-5009-0945-ACBC-1DEEDD69FC33}"/>
              </a:ext>
            </a:extLst>
          </p:cNvPr>
          <p:cNvSpPr txBox="1"/>
          <p:nvPr/>
        </p:nvSpPr>
        <p:spPr>
          <a:xfrm>
            <a:off x="5080052" y="453600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3,495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26F97B-CB49-DF4A-810E-BFC02B0CD099}"/>
              </a:ext>
            </a:extLst>
          </p:cNvPr>
          <p:cNvSpPr txBox="1"/>
          <p:nvPr/>
        </p:nvSpPr>
        <p:spPr>
          <a:xfrm>
            <a:off x="5099874" y="396774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3,415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130B4F-1207-234A-B937-8CFFECBA6685}"/>
              </a:ext>
            </a:extLst>
          </p:cNvPr>
          <p:cNvSpPr txBox="1"/>
          <p:nvPr/>
        </p:nvSpPr>
        <p:spPr>
          <a:xfrm>
            <a:off x="1333526" y="111276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3,375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127095-4275-0642-8D4D-2CFEDA30AE30}"/>
              </a:ext>
            </a:extLst>
          </p:cNvPr>
          <p:cNvSpPr txBox="1"/>
          <p:nvPr/>
        </p:nvSpPr>
        <p:spPr>
          <a:xfrm>
            <a:off x="5053211" y="3299397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3,340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37A894-2F19-5340-AC28-B8215BA8D4E8}"/>
              </a:ext>
            </a:extLst>
          </p:cNvPr>
          <p:cNvSpPr txBox="1"/>
          <p:nvPr/>
        </p:nvSpPr>
        <p:spPr>
          <a:xfrm>
            <a:off x="7462693" y="212610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3,333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56EB1D-DBA5-8948-879E-65FF212E1FB6}"/>
              </a:ext>
            </a:extLst>
          </p:cNvPr>
          <p:cNvSpPr txBox="1"/>
          <p:nvPr/>
        </p:nvSpPr>
        <p:spPr>
          <a:xfrm>
            <a:off x="6224749" y="337605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3,258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6A7C16-2302-7B4B-95E0-D2F0A473498F}"/>
              </a:ext>
            </a:extLst>
          </p:cNvPr>
          <p:cNvSpPr txBox="1"/>
          <p:nvPr/>
        </p:nvSpPr>
        <p:spPr>
          <a:xfrm>
            <a:off x="5563643" y="290141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3,258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9855E-F373-BD43-9D31-5B05E018144E}"/>
              </a:ext>
            </a:extLst>
          </p:cNvPr>
          <p:cNvSpPr txBox="1"/>
          <p:nvPr/>
        </p:nvSpPr>
        <p:spPr>
          <a:xfrm>
            <a:off x="1956912" y="198428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3,205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C5CEF2-B1BC-8B40-A217-0702E7DD10D5}"/>
              </a:ext>
            </a:extLst>
          </p:cNvPr>
          <p:cNvSpPr txBox="1"/>
          <p:nvPr/>
        </p:nvSpPr>
        <p:spPr>
          <a:xfrm>
            <a:off x="2916793" y="2312069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3,184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CFBA77-7440-D74A-908A-6E1A55DDC9DF}"/>
              </a:ext>
            </a:extLst>
          </p:cNvPr>
          <p:cNvSpPr txBox="1"/>
          <p:nvPr/>
        </p:nvSpPr>
        <p:spPr>
          <a:xfrm>
            <a:off x="6478043" y="282609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3,152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88BDAB-8668-4C4B-9E36-60AE11D16559}"/>
              </a:ext>
            </a:extLst>
          </p:cNvPr>
          <p:cNvSpPr txBox="1"/>
          <p:nvPr/>
        </p:nvSpPr>
        <p:spPr>
          <a:xfrm>
            <a:off x="7406032" y="2863798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3,148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21E382-6183-A444-AA2A-B70A6A599015}"/>
              </a:ext>
            </a:extLst>
          </p:cNvPr>
          <p:cNvSpPr txBox="1"/>
          <p:nvPr/>
        </p:nvSpPr>
        <p:spPr>
          <a:xfrm>
            <a:off x="6129325" y="2310743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C5A635-A41D-E243-B2AE-D09B24F9653D}"/>
              </a:ext>
            </a:extLst>
          </p:cNvPr>
          <p:cNvSpPr txBox="1"/>
          <p:nvPr/>
        </p:nvSpPr>
        <p:spPr>
          <a:xfrm>
            <a:off x="7139149" y="256302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3,135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FD0A4C-5884-9C41-A727-8CC408BAF00F}"/>
              </a:ext>
            </a:extLst>
          </p:cNvPr>
          <p:cNvSpPr txBox="1"/>
          <p:nvPr/>
        </p:nvSpPr>
        <p:spPr>
          <a:xfrm>
            <a:off x="6002605" y="288133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3,098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1939F0-FF83-EC46-A2E2-A4BDDFD5AFDA}"/>
              </a:ext>
            </a:extLst>
          </p:cNvPr>
          <p:cNvSpPr txBox="1"/>
          <p:nvPr/>
        </p:nvSpPr>
        <p:spPr>
          <a:xfrm rot="18150339">
            <a:off x="7587910" y="2355485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3,022</a:t>
            </a:r>
            <a:endParaRPr lang="en-US" sz="556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513D5F-76EF-5349-9D5F-7FBDE39A7858}"/>
              </a:ext>
            </a:extLst>
          </p:cNvPr>
          <p:cNvSpPr txBox="1"/>
          <p:nvPr/>
        </p:nvSpPr>
        <p:spPr>
          <a:xfrm>
            <a:off x="2709816" y="143963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2,921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FE1B8-0FD9-B44E-B49F-13C53D86A463}"/>
              </a:ext>
            </a:extLst>
          </p:cNvPr>
          <p:cNvSpPr txBox="1"/>
          <p:nvPr/>
        </p:nvSpPr>
        <p:spPr>
          <a:xfrm>
            <a:off x="6836859" y="3094709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2,873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2AD05D-9B1D-154E-82D4-F03CBA2AA6C0}"/>
              </a:ext>
            </a:extLst>
          </p:cNvPr>
          <p:cNvSpPr txBox="1"/>
          <p:nvPr/>
        </p:nvSpPr>
        <p:spPr>
          <a:xfrm>
            <a:off x="5400548" y="2030460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2,869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FB034B-C36A-B64C-9F53-AEE7B21C5C54}"/>
              </a:ext>
            </a:extLst>
          </p:cNvPr>
          <p:cNvSpPr txBox="1"/>
          <p:nvPr/>
        </p:nvSpPr>
        <p:spPr>
          <a:xfrm>
            <a:off x="4716209" y="1597883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2,817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863CC2-7423-1240-B800-E4FBF81748A0}"/>
              </a:ext>
            </a:extLst>
          </p:cNvPr>
          <p:cNvSpPr txBox="1"/>
          <p:nvPr/>
        </p:nvSpPr>
        <p:spPr>
          <a:xfrm>
            <a:off x="4091059" y="319108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2,778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A6AA31-951D-B344-B8FA-D1A939424044}"/>
              </a:ext>
            </a:extLst>
          </p:cNvPr>
          <p:cNvSpPr txBox="1"/>
          <p:nvPr/>
        </p:nvSpPr>
        <p:spPr>
          <a:xfrm>
            <a:off x="4030165" y="267848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2,587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4BB90D-7151-3F44-B3C9-9B115620A787}"/>
              </a:ext>
            </a:extLst>
          </p:cNvPr>
          <p:cNvSpPr txBox="1"/>
          <p:nvPr/>
        </p:nvSpPr>
        <p:spPr>
          <a:xfrm>
            <a:off x="4873738" y="2605815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2,533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2B821-E587-CA4D-A2CE-2E59731F38A5}"/>
              </a:ext>
            </a:extLst>
          </p:cNvPr>
          <p:cNvSpPr txBox="1"/>
          <p:nvPr/>
        </p:nvSpPr>
        <p:spPr>
          <a:xfrm>
            <a:off x="3959338" y="2067392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2,406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5C21DC-6E45-8249-A73F-0782B9B6D991}"/>
              </a:ext>
            </a:extLst>
          </p:cNvPr>
          <p:cNvSpPr txBox="1"/>
          <p:nvPr/>
        </p:nvSpPr>
        <p:spPr>
          <a:xfrm>
            <a:off x="7846671" y="2903419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2,244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2D1C86-3AF9-2144-8A1E-2E5FFFE32105}"/>
              </a:ext>
            </a:extLst>
          </p:cNvPr>
          <p:cNvSpPr txBox="1"/>
          <p:nvPr/>
        </p:nvSpPr>
        <p:spPr>
          <a:xfrm>
            <a:off x="3853681" y="1511771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1,889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EF4601-1825-2A42-94F9-D06B6EDCA910}"/>
              </a:ext>
            </a:extLst>
          </p:cNvPr>
          <p:cNvSpPr txBox="1"/>
          <p:nvPr/>
        </p:nvSpPr>
        <p:spPr>
          <a:xfrm>
            <a:off x="1138301" y="5398048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1,835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74D631-E230-A044-8EAB-B618365DDBDB}"/>
              </a:ext>
            </a:extLst>
          </p:cNvPr>
          <p:cNvSpPr txBox="1"/>
          <p:nvPr/>
        </p:nvSpPr>
        <p:spPr>
          <a:xfrm>
            <a:off x="3094593" y="5684024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1,418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6A77AB-DE56-2F45-AACC-0B8D560417C5}"/>
              </a:ext>
            </a:extLst>
          </p:cNvPr>
          <p:cNvSpPr txBox="1"/>
          <p:nvPr/>
        </p:nvSpPr>
        <p:spPr>
          <a:xfrm rot="20933530">
            <a:off x="7914928" y="2186855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2,497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BAE2AAF-EDA4-0945-807A-CFD115B79601}"/>
              </a:ext>
            </a:extLst>
          </p:cNvPr>
          <p:cNvSpPr txBox="1"/>
          <p:nvPr/>
        </p:nvSpPr>
        <p:spPr>
          <a:xfrm rot="16592358">
            <a:off x="7678416" y="1497007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2,327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44752D-357F-FA47-90CB-0F980A629649}"/>
              </a:ext>
            </a:extLst>
          </p:cNvPr>
          <p:cNvSpPr txBox="1"/>
          <p:nvPr/>
        </p:nvSpPr>
        <p:spPr>
          <a:xfrm>
            <a:off x="7832784" y="1740968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2,274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98F7F2-72CC-D244-AF29-6043121B263F}"/>
              </a:ext>
            </a:extLst>
          </p:cNvPr>
          <p:cNvSpPr txBox="1"/>
          <p:nvPr/>
        </p:nvSpPr>
        <p:spPr>
          <a:xfrm>
            <a:off x="8061810" y="2129655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2,765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0DAC5F-1A34-2D4D-8626-9A4C5BD4AA12}"/>
              </a:ext>
            </a:extLst>
          </p:cNvPr>
          <p:cNvSpPr txBox="1"/>
          <p:nvPr/>
        </p:nvSpPr>
        <p:spPr>
          <a:xfrm>
            <a:off x="8216648" y="1451506"/>
            <a:ext cx="914400" cy="21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8" dirty="0"/>
              <a:t>2,352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3131C6-144B-2A42-B162-ED142B42483A}"/>
              </a:ext>
            </a:extLst>
          </p:cNvPr>
          <p:cNvSpPr txBox="1"/>
          <p:nvPr/>
        </p:nvSpPr>
        <p:spPr>
          <a:xfrm>
            <a:off x="8258839" y="2362412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2,078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EF8F9FE-7F77-5144-BE13-A0C6BA85C53A}"/>
              </a:ext>
            </a:extLst>
          </p:cNvPr>
          <p:cNvSpPr txBox="1"/>
          <p:nvPr/>
        </p:nvSpPr>
        <p:spPr>
          <a:xfrm>
            <a:off x="3283185" y="399960"/>
            <a:ext cx="4761925" cy="6822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United States of America</a:t>
            </a:r>
          </a:p>
          <a:p>
            <a:pPr algn="ctr"/>
            <a:r>
              <a:rPr lang="en-US" sz="500" i="1" dirty="0"/>
              <a:t>Species Diversity by State</a:t>
            </a:r>
            <a:r>
              <a:rPr lang="en-US" sz="500" i="1" baseline="30000" dirty="0"/>
              <a:t>1</a:t>
            </a:r>
          </a:p>
          <a:p>
            <a:pPr algn="ctr"/>
            <a:endParaRPr lang="en-US" sz="2000" i="1" baseline="30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F2D081-2C07-224A-9DF8-A65534FAD9EA}"/>
              </a:ext>
            </a:extLst>
          </p:cNvPr>
          <p:cNvSpPr txBox="1"/>
          <p:nvPr/>
        </p:nvSpPr>
        <p:spPr>
          <a:xfrm>
            <a:off x="4548259" y="5924606"/>
            <a:ext cx="4534032" cy="6481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78" baseline="30000" dirty="0"/>
              <a:t>1 </a:t>
            </a:r>
            <a:r>
              <a:rPr lang="en-US" sz="778" dirty="0"/>
              <a:t>Bruce A. Stein. 2002. </a:t>
            </a:r>
            <a:r>
              <a:rPr lang="en-US" sz="778" i="1" dirty="0"/>
              <a:t>States of the Union: Ranking America’s Biodiversity</a:t>
            </a:r>
            <a:r>
              <a:rPr lang="en-US" sz="778" dirty="0"/>
              <a:t>. Arlington, Virginia: NatureServe. </a:t>
            </a:r>
          </a:p>
          <a:p>
            <a:endParaRPr lang="en-US" sz="778" i="1" dirty="0"/>
          </a:p>
          <a:p>
            <a:endParaRPr lang="en-US" sz="778" i="1" dirty="0"/>
          </a:p>
          <a:p>
            <a:endParaRPr lang="en-US" sz="778" i="1" dirty="0"/>
          </a:p>
          <a:p>
            <a:endParaRPr lang="en-US" sz="500" i="1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F5B633-246D-BF47-8E2E-87A0A7C2EEDF}"/>
              </a:ext>
            </a:extLst>
          </p:cNvPr>
          <p:cNvCxnSpPr>
            <a:cxnSpLocks/>
          </p:cNvCxnSpPr>
          <p:nvPr/>
        </p:nvCxnSpPr>
        <p:spPr>
          <a:xfrm flipH="1" flipV="1">
            <a:off x="8180113" y="2291719"/>
            <a:ext cx="58534" cy="1111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EBAAED-63C9-2B40-9BD3-C4A8DDDF8B5B}"/>
              </a:ext>
            </a:extLst>
          </p:cNvPr>
          <p:cNvCxnSpPr>
            <a:cxnSpLocks/>
          </p:cNvCxnSpPr>
          <p:nvPr/>
        </p:nvCxnSpPr>
        <p:spPr>
          <a:xfrm flipV="1">
            <a:off x="7751260" y="2950355"/>
            <a:ext cx="95412" cy="661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116028E-6FAB-45DF-B241-CBAC10BE2262}"/>
              </a:ext>
            </a:extLst>
          </p:cNvPr>
          <p:cNvSpPr txBox="1"/>
          <p:nvPr/>
        </p:nvSpPr>
        <p:spPr>
          <a:xfrm>
            <a:off x="7462693" y="3784825"/>
            <a:ext cx="1836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&gt;5,501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4,501-5,500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3,701-4,500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3,001-3,701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2,201-3,000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&lt;2,200</a:t>
            </a:r>
          </a:p>
        </p:txBody>
      </p:sp>
    </p:spTree>
    <p:extLst>
      <p:ext uri="{BB962C8B-B14F-4D97-AF65-F5344CB8AC3E}">
        <p14:creationId xmlns:p14="http://schemas.microsoft.com/office/powerpoint/2010/main" val="343366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D5E9A-D62C-40C1-9C95-E8EA6F1EDF2A}"/>
              </a:ext>
            </a:extLst>
          </p:cNvPr>
          <p:cNvSpPr txBox="1"/>
          <p:nvPr/>
        </p:nvSpPr>
        <p:spPr>
          <a:xfrm>
            <a:off x="4840958" y="1639637"/>
            <a:ext cx="3855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&gt;5,501</a:t>
            </a:r>
          </a:p>
          <a:p>
            <a:r>
              <a:rPr lang="en-US" sz="4800" b="1" dirty="0">
                <a:solidFill>
                  <a:srgbClr val="FFC000"/>
                </a:solidFill>
              </a:rPr>
              <a:t>4,501-5,500</a:t>
            </a:r>
          </a:p>
          <a:p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3,701-4,500</a:t>
            </a:r>
          </a:p>
          <a:p>
            <a:r>
              <a:rPr lang="en-US" sz="4800" b="1" dirty="0">
                <a:solidFill>
                  <a:srgbClr val="00B050"/>
                </a:solidFill>
              </a:rPr>
              <a:t>3,001-3,700</a:t>
            </a:r>
          </a:p>
          <a:p>
            <a:r>
              <a:rPr lang="en-US" sz="4800" b="1" dirty="0">
                <a:solidFill>
                  <a:srgbClr val="0070C0"/>
                </a:solidFill>
              </a:rPr>
              <a:t>2,201-3,000</a:t>
            </a:r>
          </a:p>
          <a:p>
            <a:r>
              <a:rPr lang="en-US" sz="4800" b="1" dirty="0">
                <a:solidFill>
                  <a:srgbClr val="7030A0"/>
                </a:solidFill>
              </a:rPr>
              <a:t>&lt;2,200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5997A-96AC-4709-B74C-19B9DC820795}"/>
              </a:ext>
            </a:extLst>
          </p:cNvPr>
          <p:cNvSpPr txBox="1"/>
          <p:nvPr/>
        </p:nvSpPr>
        <p:spPr>
          <a:xfrm>
            <a:off x="447575" y="861461"/>
            <a:ext cx="42880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Label states with names.</a:t>
            </a:r>
          </a:p>
          <a:p>
            <a:pPr marL="342900" indent="-342900">
              <a:buAutoNum type="arabicPeriod"/>
            </a:pPr>
            <a:r>
              <a:rPr lang="en-US" sz="2800" dirty="0"/>
              <a:t>Create heat map of biodiversity using color scale given.</a:t>
            </a:r>
          </a:p>
          <a:p>
            <a:pPr marL="342900" indent="-342900">
              <a:buAutoNum type="arabicPeriod"/>
            </a:pPr>
            <a:r>
              <a:rPr lang="en-US" sz="2800" dirty="0"/>
              <a:t>Use color pencils on handout to create heat map to take.  </a:t>
            </a:r>
          </a:p>
          <a:p>
            <a:pPr marL="342900" indent="-34290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86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204626-D905-4234-ACCD-F73F0BC47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345" y="182355"/>
            <a:ext cx="4807444" cy="5991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E52BB-6238-4FF2-BF03-300F164E0CEC}"/>
              </a:ext>
            </a:extLst>
          </p:cNvPr>
          <p:cNvSpPr txBox="1"/>
          <p:nvPr/>
        </p:nvSpPr>
        <p:spPr>
          <a:xfrm>
            <a:off x="49279" y="6538617"/>
            <a:ext cx="6296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https://www.natureserve.org/sites/default/files/publications/files/stateofunions.pdf</a:t>
            </a:r>
          </a:p>
        </p:txBody>
      </p:sp>
    </p:spTree>
    <p:extLst>
      <p:ext uri="{BB962C8B-B14F-4D97-AF65-F5344CB8AC3E}">
        <p14:creationId xmlns:p14="http://schemas.microsoft.com/office/powerpoint/2010/main" val="480881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4FDD2CB2-C7D1-42B7-83B0-B349ED5D2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09" y="401781"/>
            <a:ext cx="8638309" cy="59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F801ED-89A4-49C9-818B-7A9E248AD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561762"/>
              </p:ext>
            </p:extLst>
          </p:nvPr>
        </p:nvGraphicFramePr>
        <p:xfrm>
          <a:off x="560671" y="446809"/>
          <a:ext cx="8022657" cy="2920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250">
                  <a:extLst>
                    <a:ext uri="{9D8B030D-6E8A-4147-A177-3AD203B41FA5}">
                      <a16:colId xmlns:a16="http://schemas.microsoft.com/office/drawing/2014/main" val="2565334320"/>
                    </a:ext>
                  </a:extLst>
                </a:gridCol>
                <a:gridCol w="1103303">
                  <a:extLst>
                    <a:ext uri="{9D8B030D-6E8A-4147-A177-3AD203B41FA5}">
                      <a16:colId xmlns:a16="http://schemas.microsoft.com/office/drawing/2014/main" val="688664150"/>
                    </a:ext>
                  </a:extLst>
                </a:gridCol>
                <a:gridCol w="922083">
                  <a:extLst>
                    <a:ext uri="{9D8B030D-6E8A-4147-A177-3AD203B41FA5}">
                      <a16:colId xmlns:a16="http://schemas.microsoft.com/office/drawing/2014/main" val="4292793374"/>
                    </a:ext>
                  </a:extLst>
                </a:gridCol>
                <a:gridCol w="922083">
                  <a:extLst>
                    <a:ext uri="{9D8B030D-6E8A-4147-A177-3AD203B41FA5}">
                      <a16:colId xmlns:a16="http://schemas.microsoft.com/office/drawing/2014/main" val="3578719754"/>
                    </a:ext>
                  </a:extLst>
                </a:gridCol>
                <a:gridCol w="1129952">
                  <a:extLst>
                    <a:ext uri="{9D8B030D-6E8A-4147-A177-3AD203B41FA5}">
                      <a16:colId xmlns:a16="http://schemas.microsoft.com/office/drawing/2014/main" val="4145294807"/>
                    </a:ext>
                  </a:extLst>
                </a:gridCol>
                <a:gridCol w="994263">
                  <a:extLst>
                    <a:ext uri="{9D8B030D-6E8A-4147-A177-3AD203B41FA5}">
                      <a16:colId xmlns:a16="http://schemas.microsoft.com/office/drawing/2014/main" val="298028716"/>
                    </a:ext>
                  </a:extLst>
                </a:gridCol>
                <a:gridCol w="1179295">
                  <a:extLst>
                    <a:ext uri="{9D8B030D-6E8A-4147-A177-3AD203B41FA5}">
                      <a16:colId xmlns:a16="http://schemas.microsoft.com/office/drawing/2014/main" val="1271356949"/>
                    </a:ext>
                  </a:extLst>
                </a:gridCol>
                <a:gridCol w="1008428">
                  <a:extLst>
                    <a:ext uri="{9D8B030D-6E8A-4147-A177-3AD203B41FA5}">
                      <a16:colId xmlns:a16="http://schemas.microsoft.com/office/drawing/2014/main" val="2591539943"/>
                    </a:ext>
                  </a:extLst>
                </a:gridCol>
              </a:tblGrid>
              <a:tr h="4515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Rank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Diversity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Plants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Mammals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Birds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Amphibians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Fishes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9920307"/>
                  </a:ext>
                </a:extLst>
              </a:tr>
              <a:tr h="3454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California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Hawaii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California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California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Texas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North Carolina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Alabama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146455"/>
                  </a:ext>
                </a:extLst>
              </a:tr>
              <a:tr h="3454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Texas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California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Texas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Texas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New Mexico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Georgia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Tennessee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5029773"/>
                  </a:ext>
                </a:extLst>
              </a:tr>
              <a:tr h="3454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Arizona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Nevada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Arizona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New Mexico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Arizona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Virginia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Georgia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384399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New Mexico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Alabama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New Mexico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Oregon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California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Tennessee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Kentucky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245938"/>
                  </a:ext>
                </a:extLst>
              </a:tr>
              <a:tr h="3454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Alabama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Utah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Oregon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Arizona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Florida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Texas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Mississippi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2294073"/>
                  </a:ext>
                </a:extLst>
              </a:tr>
            </a:tbl>
          </a:graphicData>
        </a:graphic>
      </p:graphicFrame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10BDB74-36F6-47B1-95A7-12CA0A9FF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77" y="3853789"/>
            <a:ext cx="3502355" cy="2845991"/>
          </a:xfrm>
          <a:prstGeom prst="rect">
            <a:avLst/>
          </a:prstGeom>
        </p:spPr>
      </p:pic>
      <p:pic>
        <p:nvPicPr>
          <p:cNvPr id="6" name="Picture 5" descr="A group of people in a swimming pool&#10;&#10;Description automatically generated">
            <a:extLst>
              <a:ext uri="{FF2B5EF4-FFF2-40B4-BE49-F238E27FC236}">
                <a16:creationId xmlns:a16="http://schemas.microsoft.com/office/drawing/2014/main" id="{3CB04F33-815C-467A-A769-FF09E939E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97" y="3963568"/>
            <a:ext cx="3671454" cy="2753591"/>
          </a:xfrm>
          <a:prstGeom prst="rect">
            <a:avLst/>
          </a:prstGeom>
        </p:spPr>
      </p:pic>
      <p:pic>
        <p:nvPicPr>
          <p:cNvPr id="10" name="Picture 9" descr="A picture containing person, indoor, food, hand&#10;&#10;Description automatically generated">
            <a:extLst>
              <a:ext uri="{FF2B5EF4-FFF2-40B4-BE49-F238E27FC236}">
                <a16:creationId xmlns:a16="http://schemas.microsoft.com/office/drawing/2014/main" id="{FB65DAB9-48B8-49FC-80CD-1ACE099FF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870" y="2670364"/>
            <a:ext cx="4294289" cy="3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3AA679-A461-41B6-820E-F170C8908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6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5FB5D-5310-43C7-9500-0D983710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7083"/>
            <a:ext cx="7886700" cy="973606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3F35-3423-4C00-A33A-436C652A3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biodiversity and describe influencers.</a:t>
            </a:r>
          </a:p>
          <a:p>
            <a:r>
              <a:rPr lang="en-US" dirty="0"/>
              <a:t>Relate quantitative spatial data.</a:t>
            </a:r>
          </a:p>
          <a:p>
            <a:r>
              <a:rPr lang="en-US" dirty="0"/>
              <a:t>Use ranking to determine an answer.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B09F3A-8544-43A1-BBCB-B84337A64EE2}"/>
              </a:ext>
            </a:extLst>
          </p:cNvPr>
          <p:cNvSpPr/>
          <p:nvPr/>
        </p:nvSpPr>
        <p:spPr>
          <a:xfrm>
            <a:off x="-1" y="6071591"/>
            <a:ext cx="9143999" cy="786409"/>
          </a:xfrm>
          <a:prstGeom prst="rect">
            <a:avLst/>
          </a:prstGeom>
          <a:solidFill>
            <a:srgbClr val="00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0304EB-314F-4719-85F9-72EBC37EB2C6}"/>
              </a:ext>
            </a:extLst>
          </p:cNvPr>
          <p:cNvSpPr/>
          <p:nvPr/>
        </p:nvSpPr>
        <p:spPr>
          <a:xfrm>
            <a:off x="-3647" y="0"/>
            <a:ext cx="9147646" cy="768071"/>
          </a:xfrm>
          <a:prstGeom prst="rect">
            <a:avLst/>
          </a:prstGeom>
          <a:solidFill>
            <a:srgbClr val="00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78EFB4-7A94-4842-94C6-A1FA1F851D4A}"/>
              </a:ext>
            </a:extLst>
          </p:cNvPr>
          <p:cNvCxnSpPr>
            <a:cxnSpLocks/>
          </p:cNvCxnSpPr>
          <p:nvPr/>
        </p:nvCxnSpPr>
        <p:spPr>
          <a:xfrm>
            <a:off x="1037724" y="1668376"/>
            <a:ext cx="3760470" cy="0"/>
          </a:xfrm>
          <a:prstGeom prst="line">
            <a:avLst/>
          </a:prstGeom>
          <a:ln w="28575">
            <a:solidFill>
              <a:srgbClr val="E65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2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08D9-2162-4F77-B15F-406B80A5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Biodiversity Influencers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56F289-E363-4E98-ACCB-4D36212727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2157484"/>
              </p:ext>
            </p:extLst>
          </p:nvPr>
        </p:nvGraphicFramePr>
        <p:xfrm>
          <a:off x="1437372" y="1998579"/>
          <a:ext cx="67425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088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164313-318D-4AD0-A7E1-950F1D5ED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EC261D-1811-4021-B3A0-17A44946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74E160F-4628-4422-81EE-D6F2C5F14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8636A0-D52B-4400-9BA4-C446FF356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A0A41-FF9F-CC43-8E91-767714F6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7" y="0"/>
            <a:ext cx="8683333" cy="66917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F946A9-1833-6441-8E9A-6DCB9606A86B}"/>
              </a:ext>
            </a:extLst>
          </p:cNvPr>
          <p:cNvSpPr/>
          <p:nvPr/>
        </p:nvSpPr>
        <p:spPr>
          <a:xfrm>
            <a:off x="4969565" y="108538"/>
            <a:ext cx="3319670" cy="1003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FBAC5-6DA0-3147-8ECC-A90020315315}"/>
              </a:ext>
            </a:extLst>
          </p:cNvPr>
          <p:cNvSpPr/>
          <p:nvPr/>
        </p:nvSpPr>
        <p:spPr>
          <a:xfrm>
            <a:off x="5269230" y="6010228"/>
            <a:ext cx="3874770" cy="85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BD33A-191D-214C-9D18-5DF6EFCDF693}"/>
              </a:ext>
            </a:extLst>
          </p:cNvPr>
          <p:cNvSpPr txBox="1"/>
          <p:nvPr/>
        </p:nvSpPr>
        <p:spPr>
          <a:xfrm>
            <a:off x="3623310" y="416651"/>
            <a:ext cx="488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United States of America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0100F-0A35-2847-AA17-C7174C663969}"/>
              </a:ext>
            </a:extLst>
          </p:cNvPr>
          <p:cNvSpPr txBox="1"/>
          <p:nvPr/>
        </p:nvSpPr>
        <p:spPr>
          <a:xfrm>
            <a:off x="3874771" y="6133675"/>
            <a:ext cx="5269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Where is the highest biodiversity?</a:t>
            </a:r>
          </a:p>
        </p:txBody>
      </p:sp>
    </p:spTree>
    <p:extLst>
      <p:ext uri="{BB962C8B-B14F-4D97-AF65-F5344CB8AC3E}">
        <p14:creationId xmlns:p14="http://schemas.microsoft.com/office/powerpoint/2010/main" val="26079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fs.fed.us/rm/ecoregions/images/maps/ecoregions-united-states.jpg">
            <a:extLst>
              <a:ext uri="{FF2B5EF4-FFF2-40B4-BE49-F238E27FC236}">
                <a16:creationId xmlns:a16="http://schemas.microsoft.com/office/drawing/2014/main" id="{513D2974-F36D-8D46-A93C-A622D33E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523" y="0"/>
            <a:ext cx="7528733" cy="652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20345A-3392-E246-ADCE-BF9134B3364D}"/>
              </a:ext>
            </a:extLst>
          </p:cNvPr>
          <p:cNvSpPr/>
          <p:nvPr/>
        </p:nvSpPr>
        <p:spPr>
          <a:xfrm>
            <a:off x="1388000" y="6371013"/>
            <a:ext cx="9248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www.fs.fed.us</a:t>
            </a:r>
            <a:r>
              <a:rPr lang="en-US" sz="1400" i="1" dirty="0"/>
              <a:t>/</a:t>
            </a:r>
            <a:r>
              <a:rPr lang="en-US" sz="1400" i="1" dirty="0" err="1"/>
              <a:t>rm</a:t>
            </a:r>
            <a:r>
              <a:rPr lang="en-US" sz="1400" i="1" dirty="0"/>
              <a:t>/ecoregions/products/map-ecoregions-united-states/#</a:t>
            </a:r>
          </a:p>
        </p:txBody>
      </p:sp>
    </p:spTree>
    <p:extLst>
      <p:ext uri="{BB962C8B-B14F-4D97-AF65-F5344CB8AC3E}">
        <p14:creationId xmlns:p14="http://schemas.microsoft.com/office/powerpoint/2010/main" val="30437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atureserve.org/sites/default/files/NatVegMap.jpg">
            <a:extLst>
              <a:ext uri="{FF2B5EF4-FFF2-40B4-BE49-F238E27FC236}">
                <a16:creationId xmlns:a16="http://schemas.microsoft.com/office/drawing/2014/main" id="{91BCA30A-3A74-944A-984F-26B0BFAE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0"/>
            <a:ext cx="8869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6DFEA5-10FC-F84D-B189-6DE1FA97FD6A}"/>
              </a:ext>
            </a:extLst>
          </p:cNvPr>
          <p:cNvSpPr txBox="1"/>
          <p:nvPr/>
        </p:nvSpPr>
        <p:spPr>
          <a:xfrm>
            <a:off x="3985591" y="397565"/>
            <a:ext cx="362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Terrestrial Ecosystems</a:t>
            </a:r>
          </a:p>
        </p:txBody>
      </p:sp>
    </p:spTree>
    <p:extLst>
      <p:ext uri="{BB962C8B-B14F-4D97-AF65-F5344CB8AC3E}">
        <p14:creationId xmlns:p14="http://schemas.microsoft.com/office/powerpoint/2010/main" val="78717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tes.ualberta.ca/~ahamann/data/climatena/naMA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293" y="0"/>
            <a:ext cx="5983543" cy="6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9715" y="490194"/>
            <a:ext cx="268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Average Annual Temperature</a:t>
            </a:r>
          </a:p>
        </p:txBody>
      </p:sp>
    </p:spTree>
    <p:extLst>
      <p:ext uri="{BB962C8B-B14F-4D97-AF65-F5344CB8AC3E}">
        <p14:creationId xmlns:p14="http://schemas.microsoft.com/office/powerpoint/2010/main" val="345485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ites.ualberta.ca/~ahamann/data/climatena/naTaveDJF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970" y="128016"/>
            <a:ext cx="5641626" cy="63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106" y="1536569"/>
            <a:ext cx="268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Average Winter Temperature</a:t>
            </a:r>
          </a:p>
        </p:txBody>
      </p:sp>
    </p:spTree>
    <p:extLst>
      <p:ext uri="{BB962C8B-B14F-4D97-AF65-F5344CB8AC3E}">
        <p14:creationId xmlns:p14="http://schemas.microsoft.com/office/powerpoint/2010/main" val="2929564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10578</TotalTime>
  <Words>532</Words>
  <Application>Microsoft Office PowerPoint</Application>
  <PresentationFormat>On-screen Show (4:3)</PresentationFormat>
  <Paragraphs>228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Biodiversity  from Sea to Shining Sea</vt:lpstr>
      <vt:lpstr>PowerPoint Presentation</vt:lpstr>
      <vt:lpstr>Objectives</vt:lpstr>
      <vt:lpstr>Biodiversity Influencers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Biodiversity from Sea to Shining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Ludwig, Andrea Lorene</dc:creator>
  <cp:lastModifiedBy>Ludwig, Andrea Lorene</cp:lastModifiedBy>
  <cp:revision>21</cp:revision>
  <cp:lastPrinted>2019-12-02T21:30:26Z</cp:lastPrinted>
  <dcterms:created xsi:type="dcterms:W3CDTF">2019-12-01T17:43:32Z</dcterms:created>
  <dcterms:modified xsi:type="dcterms:W3CDTF">2020-11-16T20:58:31Z</dcterms:modified>
</cp:coreProperties>
</file>